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media/image23.jpg" ContentType="image/png"/>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413" r:id="rId2"/>
    <p:sldId id="411" r:id="rId3"/>
    <p:sldId id="398" r:id="rId4"/>
    <p:sldId id="354" r:id="rId5"/>
    <p:sldId id="325" r:id="rId6"/>
    <p:sldId id="361" r:id="rId7"/>
    <p:sldId id="359" r:id="rId8"/>
    <p:sldId id="357" r:id="rId9"/>
    <p:sldId id="406" r:id="rId10"/>
    <p:sldId id="360" r:id="rId11"/>
    <p:sldId id="396" r:id="rId12"/>
    <p:sldId id="397" r:id="rId13"/>
    <p:sldId id="362" r:id="rId14"/>
    <p:sldId id="363" r:id="rId15"/>
    <p:sldId id="393" r:id="rId16"/>
    <p:sldId id="415" r:id="rId17"/>
    <p:sldId id="364" r:id="rId18"/>
    <p:sldId id="365" r:id="rId19"/>
    <p:sldId id="366" r:id="rId20"/>
    <p:sldId id="367" r:id="rId21"/>
    <p:sldId id="372" r:id="rId22"/>
    <p:sldId id="373" r:id="rId23"/>
    <p:sldId id="374" r:id="rId24"/>
    <p:sldId id="375" r:id="rId25"/>
    <p:sldId id="376" r:id="rId26"/>
    <p:sldId id="377" r:id="rId27"/>
    <p:sldId id="358" r:id="rId28"/>
    <p:sldId id="384" r:id="rId29"/>
    <p:sldId id="408" r:id="rId30"/>
    <p:sldId id="391" r:id="rId31"/>
    <p:sldId id="399" r:id="rId32"/>
    <p:sldId id="401" r:id="rId33"/>
    <p:sldId id="402" r:id="rId34"/>
    <p:sldId id="403" r:id="rId35"/>
    <p:sldId id="404" r:id="rId36"/>
    <p:sldId id="400" r:id="rId37"/>
    <p:sldId id="412" r:id="rId38"/>
    <p:sldId id="390" r:id="rId39"/>
    <p:sldId id="409" r:id="rId40"/>
    <p:sldId id="392" r:id="rId41"/>
    <p:sldId id="394" r:id="rId42"/>
    <p:sldId id="395" r:id="rId43"/>
    <p:sldId id="414" r:id="rId44"/>
    <p:sldId id="310" r:id="rId45"/>
    <p:sldId id="265" r:id="rId46"/>
    <p:sldId id="339" r:id="rId4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7C80"/>
    <a:srgbClr val="FFFFFF"/>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74338" autoAdjust="0"/>
  </p:normalViewPr>
  <p:slideViewPr>
    <p:cSldViewPr snapToGrid="0" showGuides="1">
      <p:cViewPr varScale="1">
        <p:scale>
          <a:sx n="85" d="100"/>
          <a:sy n="85" d="100"/>
        </p:scale>
        <p:origin x="2688" y="7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p:scale>
          <a:sx n="100" d="100"/>
          <a:sy n="100" d="100"/>
        </p:scale>
        <p:origin x="-2508" y="-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6338" y="1233488"/>
            <a:ext cx="4445000" cy="3333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31ABF8-1D17-4714-B27A-D4F3CEE336D3}"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542285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278149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377317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85069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Tree>
    <p:extLst>
      <p:ext uri="{BB962C8B-B14F-4D97-AF65-F5344CB8AC3E}">
        <p14:creationId xmlns:p14="http://schemas.microsoft.com/office/powerpoint/2010/main" val="236011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485922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026203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dirty="0" smtClean="0"/>
              <a:t>NN</a:t>
            </a:r>
            <a:r>
              <a:rPr lang="de-DE" baseline="0" dirty="0" smtClean="0"/>
              <a:t> </a:t>
            </a:r>
            <a:r>
              <a:rPr lang="de-DE" baseline="0" dirty="0" err="1" smtClean="0"/>
              <a:t>had</a:t>
            </a:r>
            <a:r>
              <a:rPr lang="de-DE" baseline="0" dirty="0" smtClean="0"/>
              <a:t> </a:t>
            </a:r>
            <a:r>
              <a:rPr lang="de-DE" baseline="0" dirty="0" err="1" smtClean="0"/>
              <a:t>issues</a:t>
            </a:r>
            <a:r>
              <a:rPr lang="de-DE" baseline="0" dirty="0" smtClean="0"/>
              <a:t> </a:t>
            </a:r>
            <a:r>
              <a:rPr lang="de-DE" baseline="0" dirty="0" err="1" smtClean="0"/>
              <a:t>of</a:t>
            </a:r>
            <a:r>
              <a:rPr lang="de-DE" baseline="0" dirty="0" smtClean="0"/>
              <a:t> </a:t>
            </a:r>
            <a:r>
              <a:rPr lang="de-DE" baseline="0" dirty="0" err="1" smtClean="0"/>
              <a:t>vanishing</a:t>
            </a:r>
            <a:r>
              <a:rPr lang="de-DE" baseline="0" dirty="0" smtClean="0"/>
              <a:t> </a:t>
            </a:r>
            <a:r>
              <a:rPr lang="de-DE" baseline="0" dirty="0" err="1" smtClean="0"/>
              <a:t>gradient</a:t>
            </a:r>
            <a:r>
              <a:rPr lang="de-DE" baseline="0" dirty="0" smtClean="0"/>
              <a:t>. </a:t>
            </a:r>
            <a:r>
              <a:rPr lang="de-DE" baseline="0" dirty="0" err="1" smtClean="0"/>
              <a:t>ReLU</a:t>
            </a:r>
            <a:r>
              <a:rPr lang="de-DE" baseline="0" dirty="0" smtClean="0"/>
              <a:t> </a:t>
            </a:r>
            <a:r>
              <a:rPr lang="de-DE" baseline="0" dirty="0" err="1" smtClean="0"/>
              <a:t>and</a:t>
            </a:r>
            <a:r>
              <a:rPr lang="de-DE" baseline="0" dirty="0" smtClean="0"/>
              <a:t> GPU </a:t>
            </a:r>
            <a:r>
              <a:rPr lang="de-DE" baseline="0" dirty="0" err="1" smtClean="0"/>
              <a:t>and</a:t>
            </a:r>
            <a:r>
              <a:rPr lang="de-DE" baseline="0" dirty="0" smtClean="0"/>
              <a:t> </a:t>
            </a:r>
            <a:r>
              <a:rPr lang="de-DE" baseline="0" dirty="0" err="1" smtClean="0"/>
              <a:t>better</a:t>
            </a:r>
            <a:r>
              <a:rPr lang="de-DE" baseline="0" dirty="0" smtClean="0"/>
              <a:t> </a:t>
            </a:r>
            <a:r>
              <a:rPr lang="de-DE" baseline="0" dirty="0" err="1" smtClean="0"/>
              <a:t>initialization</a:t>
            </a:r>
            <a:r>
              <a:rPr lang="de-DE" baseline="0" dirty="0" smtClean="0"/>
              <a:t> </a:t>
            </a:r>
            <a:r>
              <a:rPr lang="de-DE" baseline="0" dirty="0" err="1" smtClean="0"/>
              <a:t>make</a:t>
            </a:r>
            <a:r>
              <a:rPr lang="de-DE" baseline="0" dirty="0" smtClean="0"/>
              <a:t> </a:t>
            </a:r>
            <a:r>
              <a:rPr lang="de-DE" baseline="0" dirty="0" err="1" smtClean="0"/>
              <a:t>this</a:t>
            </a:r>
            <a:r>
              <a:rPr lang="de-DE" baseline="0" dirty="0" smtClean="0"/>
              <a:t> </a:t>
            </a:r>
            <a:r>
              <a:rPr lang="de-DE" baseline="0" dirty="0" err="1" smtClean="0"/>
              <a:t>less</a:t>
            </a:r>
            <a:r>
              <a:rPr lang="de-DE" baseline="0" dirty="0" smtClean="0"/>
              <a:t> </a:t>
            </a:r>
            <a:r>
              <a:rPr lang="de-DE" baseline="0" dirty="0" err="1" smtClean="0"/>
              <a:t>of</a:t>
            </a:r>
            <a:r>
              <a:rPr lang="de-DE" baseline="0" dirty="0" smtClean="0"/>
              <a:t> a </a:t>
            </a:r>
            <a:r>
              <a:rPr lang="de-DE" baseline="0" dirty="0" err="1" smtClean="0"/>
              <a:t>problem</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384985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45010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57673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b="1" dirty="0" smtClean="0">
                <a:solidFill>
                  <a:schemeClr val="bg1"/>
                </a:solidFill>
                <a:latin typeface="Times New Roman" charset="0"/>
                <a:cs typeface="Arial" charset="0"/>
              </a:rPr>
              <a:t>Repeat this thousands, maybe millions of times – each time taking a random training instance, and making slight weight adjustments</a:t>
            </a:r>
          </a:p>
          <a:p>
            <a:pPr>
              <a:defRPr/>
            </a:pPr>
            <a:r>
              <a:rPr lang="en-GB" sz="1200" b="1" dirty="0" smtClean="0">
                <a:solidFill>
                  <a:schemeClr val="accent4">
                    <a:lumMod val="95000"/>
                    <a:lumOff val="5000"/>
                  </a:schemeClr>
                </a:solidFill>
                <a:latin typeface="Times New Roman" charset="0"/>
                <a:cs typeface="Arial" charset="0"/>
              </a:rPr>
              <a:t>  </a:t>
            </a:r>
            <a:r>
              <a:rPr lang="en-GB" sz="1200" b="1" i="1" dirty="0" smtClean="0">
                <a:solidFill>
                  <a:schemeClr val="accent4">
                    <a:lumMod val="95000"/>
                    <a:lumOff val="5000"/>
                  </a:schemeClr>
                </a:solidFill>
                <a:latin typeface="Times New Roman" charset="0"/>
                <a:cs typeface="Arial" charset="0"/>
              </a:rPr>
              <a:t>Algorithms for weight adjustment are designed to make changes that will reduce the error</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12935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SGD converges faster than normal "batch" gradient descent because it updates the weights after looking at a randomly selected subset of the training set, however,</a:t>
            </a:r>
            <a:r>
              <a:rPr lang="en-US" sz="1200" b="0" i="0" kern="1200" baseline="0" dirty="0" smtClean="0">
                <a:solidFill>
                  <a:schemeClr val="tx1"/>
                </a:solidFill>
                <a:effectLst/>
                <a:latin typeface="+mn-lt"/>
                <a:ea typeface="+mn-ea"/>
                <a:cs typeface="+mn-cs"/>
              </a:rPr>
              <a:t> higher variation (oscillation) due to noise</a:t>
            </a:r>
          </a:p>
          <a:p>
            <a:r>
              <a:rPr lang="de-DE" sz="1200" b="0" i="0" kern="1200" baseline="0" dirty="0" smtClean="0">
                <a:solidFill>
                  <a:schemeClr val="tx1"/>
                </a:solidFill>
                <a:effectLst/>
                <a:latin typeface="+mn-lt"/>
                <a:ea typeface="+mn-ea"/>
                <a:cs typeface="+mn-cs"/>
              </a:rPr>
              <a:t>GD </a:t>
            </a:r>
            <a:r>
              <a:rPr lang="de-DE" sz="1200" b="0" i="0" kern="1200" baseline="0" dirty="0" err="1" smtClean="0">
                <a:solidFill>
                  <a:schemeClr val="tx1"/>
                </a:solidFill>
                <a:effectLst/>
                <a:latin typeface="+mn-lt"/>
                <a:ea typeface="+mn-ea"/>
                <a:cs typeface="+mn-cs"/>
              </a:rPr>
              <a:t>very</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slow</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less</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variation</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very</a:t>
            </a:r>
            <a:r>
              <a:rPr lang="de-DE" sz="1200" b="0" i="0" kern="1200" baseline="0" dirty="0" smtClean="0">
                <a:solidFill>
                  <a:schemeClr val="tx1"/>
                </a:solidFill>
                <a:effectLst/>
                <a:latin typeface="+mn-lt"/>
                <a:ea typeface="+mn-ea"/>
                <a:cs typeface="+mn-cs"/>
              </a:rPr>
              <a:t> expensive </a:t>
            </a:r>
            <a:r>
              <a:rPr lang="de-DE" sz="1200" b="0" i="0" kern="1200" baseline="0" dirty="0" err="1" smtClean="0">
                <a:solidFill>
                  <a:schemeClr val="tx1"/>
                </a:solidFill>
                <a:effectLst/>
                <a:latin typeface="+mn-lt"/>
                <a:ea typeface="+mn-ea"/>
                <a:cs typeface="+mn-cs"/>
              </a:rPr>
              <a:t>as</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it</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is</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computed</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for</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the</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entire</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data</a:t>
            </a:r>
            <a:r>
              <a:rPr lang="de-DE" sz="1200" b="0" i="0" kern="1200" baseline="0" dirty="0" smtClean="0">
                <a:solidFill>
                  <a:schemeClr val="tx1"/>
                </a:solidFill>
                <a:effectLst/>
                <a:latin typeface="+mn-lt"/>
                <a:ea typeface="+mn-ea"/>
                <a:cs typeface="+mn-cs"/>
              </a:rPr>
              <a:t>-set</a:t>
            </a:r>
          </a:p>
          <a:p>
            <a:r>
              <a:rPr lang="de-DE" sz="1200" b="0" i="0" kern="1200" baseline="0" dirty="0" smtClean="0">
                <a:solidFill>
                  <a:schemeClr val="tx1"/>
                </a:solidFill>
                <a:effectLst/>
                <a:latin typeface="+mn-lt"/>
                <a:ea typeface="+mn-ea"/>
                <a:cs typeface="+mn-cs"/>
              </a:rPr>
              <a:t>MSGD </a:t>
            </a:r>
            <a:r>
              <a:rPr lang="de-DE" sz="1200" b="0" i="0" kern="1200" baseline="0" dirty="0" err="1" smtClean="0">
                <a:solidFill>
                  <a:schemeClr val="tx1"/>
                </a:solidFill>
                <a:effectLst/>
                <a:latin typeface="+mn-lt"/>
                <a:ea typeface="+mn-ea"/>
                <a:cs typeface="+mn-cs"/>
              </a:rPr>
              <a:t>is</a:t>
            </a:r>
            <a:r>
              <a:rPr lang="de-DE" sz="1200" b="0" i="0" kern="1200" baseline="0" dirty="0" smtClean="0">
                <a:solidFill>
                  <a:schemeClr val="tx1"/>
                </a:solidFill>
                <a:effectLst/>
                <a:latin typeface="+mn-lt"/>
                <a:ea typeface="+mn-ea"/>
                <a:cs typeface="+mn-cs"/>
              </a:rPr>
              <a:t> a </a:t>
            </a:r>
            <a:r>
              <a:rPr lang="de-DE" sz="1200" b="0" i="0" kern="1200" baseline="0" dirty="0" err="1" smtClean="0">
                <a:solidFill>
                  <a:schemeClr val="tx1"/>
                </a:solidFill>
                <a:effectLst/>
                <a:latin typeface="+mn-lt"/>
                <a:ea typeface="+mn-ea"/>
                <a:cs typeface="+mn-cs"/>
              </a:rPr>
              <a:t>compromise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50553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867501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Master" Target="../slideMasters/slideMaster1.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dirty="0"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2014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smtClean="0">
                <a:solidFill>
                  <a:schemeClr val="accent2"/>
                </a:solidFill>
                <a:latin typeface="+mj-lt"/>
                <a:ea typeface="+mj-ea"/>
                <a:cs typeface="+mj-cs"/>
              </a:rPr>
              <a:t>© 2014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AG oder ein SAP-Konzernunternehmen nicht gestattet.</a:t>
            </a:r>
          </a:p>
          <a:p>
            <a:pPr>
              <a:spcBef>
                <a:spcPts val="1200"/>
              </a:spcBef>
            </a:pPr>
            <a:r>
              <a:rPr lang="de-DE" sz="10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SAP AG (oder von einem SAP-Konzernunternehmen) in Deutschland und verschiedenen anderen Ländern weltweit.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Weitere Hinweise und Informationen zum Markenrecht finden Sie unter </a:t>
            </a:r>
            <a:r>
              <a:rPr lang="de-DE" sz="1000" kern="1200" noProof="0" dirty="0" smtClean="0">
                <a:solidFill>
                  <a:schemeClr val="tx1"/>
                </a:solidFill>
                <a:effectLst/>
                <a:latin typeface="Arial"/>
                <a:ea typeface="+mn-ea"/>
                <a:cs typeface="+mn-cs"/>
                <a:hlinkClick r:id="rId2"/>
              </a:rPr>
              <a:t>http://global.sap.com/corporate-de/legal/copyright/index.epx</a:t>
            </a:r>
            <a:r>
              <a:rPr lang="de-DE" sz="1000" kern="1200" noProof="0" dirty="0" smtClean="0">
                <a:solidFill>
                  <a:schemeClr val="tx1"/>
                </a:solidFill>
                <a:effectLst/>
                <a:latin typeface="Arial"/>
                <a:ea typeface="+mn-ea"/>
                <a:cs typeface="+mn-cs"/>
              </a:rPr>
              <a:t>.</a:t>
            </a:r>
          </a:p>
          <a:p>
            <a:pPr>
              <a:spcBef>
                <a:spcPts val="1200"/>
              </a:spcBef>
            </a:pPr>
            <a:r>
              <a:rPr lang="de-DE" sz="1000" kern="1200" noProof="0" dirty="0" smtClean="0">
                <a:solidFill>
                  <a:schemeClr val="tx1"/>
                </a:solidFill>
                <a:effectLst/>
                <a:latin typeface="Arial"/>
                <a:ea typeface="+mn-ea"/>
                <a:cs typeface="+mn-cs"/>
              </a:rPr>
              <a:t>Die von SAP AG oder deren Vertriebsfirmen angebotenen Softwareprodukte können Softwarekomponenten auch anderer Softwarehersteller enthalten.</a:t>
            </a:r>
          </a:p>
          <a:p>
            <a:pPr>
              <a:spcBef>
                <a:spcPts val="1200"/>
              </a:spcBef>
            </a:pPr>
            <a:r>
              <a:rPr lang="de-DE" sz="10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000" kern="1200" noProof="0" dirty="0" smtClean="0">
                <a:solidFill>
                  <a:schemeClr val="tx1"/>
                </a:solidFill>
                <a:effectLst/>
                <a:latin typeface="Arial"/>
                <a:ea typeface="+mn-ea"/>
                <a:cs typeface="+mn-cs"/>
              </a:rPr>
              <a:t>Die vorliegenden Unterlagen werden von der SAP AG oder einem SAP-Konzernunternehmen bereitgestellt und dienen ausschließlich zu Informations-zwecken. Die SAP AG oder ihre Konzernunternehmen übernehmen keinerlei Haftung oder Gewährleistung für Fehler oder Unvollständigkeiten in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dieser Publikation. Die SAP AG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smtClean="0">
                <a:solidFill>
                  <a:schemeClr val="tx1"/>
                </a:solidFill>
                <a:effectLst/>
                <a:latin typeface="Arial"/>
                <a:ea typeface="+mn-ea"/>
                <a:cs typeface="+mn-cs"/>
              </a:rPr>
              <a:t>Insbesondere sind die SAP AG 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eine zugehörige Präsentation, die Strategie und etwaige künftige Entwicklungen, Produkte und/oder Plattformen der SAP AG oder ihrer Konzern-</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unternehmen können von der SAP AG oder ihren Konzernunternehmen jederzeit und ohne Angabe von Gründen unangekündigt geändert werden.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9" name="Picture 28" descr="Humanoid Robot Wallpape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1"/>
          <a:stretch/>
        </p:blipFill>
        <p:spPr bwMode="auto">
          <a:xfrm flipH="1">
            <a:off x="131" y="13937"/>
            <a:ext cx="9131343"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8"/>
          <p:cNvSpPr/>
          <p:nvPr userDrawn="1"/>
        </p:nvSpPr>
        <p:spPr>
          <a:xfrm flipH="1" flipV="1">
            <a:off x="131" y="0"/>
            <a:ext cx="4446609" cy="6858982"/>
          </a:xfrm>
          <a:custGeom>
            <a:avLst/>
            <a:gdLst>
              <a:gd name="connsiteX0" fmla="*/ 0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0 w 5480050"/>
              <a:gd name="connsiteY4" fmla="*/ 0 h 139700"/>
              <a:gd name="connsiteX0" fmla="*/ 69850 w 5480050"/>
              <a:gd name="connsiteY0" fmla="*/ 0 h 142875"/>
              <a:gd name="connsiteX1" fmla="*/ 5480050 w 5480050"/>
              <a:gd name="connsiteY1" fmla="*/ 3175 h 142875"/>
              <a:gd name="connsiteX2" fmla="*/ 5480050 w 5480050"/>
              <a:gd name="connsiteY2" fmla="*/ 142875 h 142875"/>
              <a:gd name="connsiteX3" fmla="*/ 0 w 5480050"/>
              <a:gd name="connsiteY3" fmla="*/ 142875 h 142875"/>
              <a:gd name="connsiteX4" fmla="*/ 69850 w 5480050"/>
              <a:gd name="connsiteY4" fmla="*/ 0 h 142875"/>
              <a:gd name="connsiteX0" fmla="*/ 34925 w 5480050"/>
              <a:gd name="connsiteY0" fmla="*/ 0 h 139700"/>
              <a:gd name="connsiteX1" fmla="*/ 5480050 w 5480050"/>
              <a:gd name="connsiteY1" fmla="*/ 0 h 139700"/>
              <a:gd name="connsiteX2" fmla="*/ 5480050 w 5480050"/>
              <a:gd name="connsiteY2" fmla="*/ 139700 h 139700"/>
              <a:gd name="connsiteX3" fmla="*/ 0 w 5480050"/>
              <a:gd name="connsiteY3" fmla="*/ 139700 h 139700"/>
              <a:gd name="connsiteX4" fmla="*/ 34925 w 5480050"/>
              <a:gd name="connsiteY4" fmla="*/ 0 h 139700"/>
              <a:gd name="connsiteX0" fmla="*/ 412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412750 w 5857875"/>
              <a:gd name="connsiteY4" fmla="*/ 0 h 139700"/>
              <a:gd name="connsiteX0" fmla="*/ 31750 w 5857875"/>
              <a:gd name="connsiteY0" fmla="*/ 0 h 139700"/>
              <a:gd name="connsiteX1" fmla="*/ 5857875 w 5857875"/>
              <a:gd name="connsiteY1" fmla="*/ 0 h 139700"/>
              <a:gd name="connsiteX2" fmla="*/ 5857875 w 5857875"/>
              <a:gd name="connsiteY2" fmla="*/ 139700 h 139700"/>
              <a:gd name="connsiteX3" fmla="*/ 0 w 5857875"/>
              <a:gd name="connsiteY3" fmla="*/ 139700 h 139700"/>
              <a:gd name="connsiteX4" fmla="*/ 31750 w 5857875"/>
              <a:gd name="connsiteY4" fmla="*/ 0 h 139700"/>
              <a:gd name="connsiteX0" fmla="*/ 355314 w 5857875"/>
              <a:gd name="connsiteY0" fmla="*/ 303 h 139700"/>
              <a:gd name="connsiteX1" fmla="*/ 5857875 w 5857875"/>
              <a:gd name="connsiteY1" fmla="*/ 0 h 139700"/>
              <a:gd name="connsiteX2" fmla="*/ 5857875 w 5857875"/>
              <a:gd name="connsiteY2" fmla="*/ 139700 h 139700"/>
              <a:gd name="connsiteX3" fmla="*/ 0 w 5857875"/>
              <a:gd name="connsiteY3" fmla="*/ 139700 h 139700"/>
              <a:gd name="connsiteX4" fmla="*/ 355314 w 5857875"/>
              <a:gd name="connsiteY4" fmla="*/ 303 h 139700"/>
              <a:gd name="connsiteX0" fmla="*/ 352374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52374 w 5857875"/>
              <a:gd name="connsiteY4" fmla="*/ 0 h 139720"/>
              <a:gd name="connsiteX0" fmla="*/ 425878 w 5857875"/>
              <a:gd name="connsiteY0" fmla="*/ 821 h 139700"/>
              <a:gd name="connsiteX1" fmla="*/ 5857875 w 5857875"/>
              <a:gd name="connsiteY1" fmla="*/ 0 h 139700"/>
              <a:gd name="connsiteX2" fmla="*/ 5857875 w 5857875"/>
              <a:gd name="connsiteY2" fmla="*/ 139700 h 139700"/>
              <a:gd name="connsiteX3" fmla="*/ 0 w 5857875"/>
              <a:gd name="connsiteY3" fmla="*/ 139700 h 139700"/>
              <a:gd name="connsiteX4" fmla="*/ 425878 w 5857875"/>
              <a:gd name="connsiteY4" fmla="*/ 821 h 139700"/>
              <a:gd name="connsiteX0" fmla="*/ 346493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346493 w 5857875"/>
              <a:gd name="connsiteY4" fmla="*/ 0 h 139720"/>
              <a:gd name="connsiteX0" fmla="*/ 1125642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1125642 w 5857875"/>
              <a:gd name="connsiteY4" fmla="*/ 0 h 139720"/>
              <a:gd name="connsiteX0" fmla="*/ 843888 w 5857875"/>
              <a:gd name="connsiteY0" fmla="*/ 0 h 139720"/>
              <a:gd name="connsiteX1" fmla="*/ 5857875 w 5857875"/>
              <a:gd name="connsiteY1" fmla="*/ 20 h 139720"/>
              <a:gd name="connsiteX2" fmla="*/ 5857875 w 5857875"/>
              <a:gd name="connsiteY2" fmla="*/ 139720 h 139720"/>
              <a:gd name="connsiteX3" fmla="*/ 0 w 5857875"/>
              <a:gd name="connsiteY3" fmla="*/ 139720 h 139720"/>
              <a:gd name="connsiteX4" fmla="*/ 843888 w 5857875"/>
              <a:gd name="connsiteY4" fmla="*/ 0 h 139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7875" h="139720">
                <a:moveTo>
                  <a:pt x="843888" y="0"/>
                </a:moveTo>
                <a:lnTo>
                  <a:pt x="5857875" y="20"/>
                </a:lnTo>
                <a:lnTo>
                  <a:pt x="5857875" y="139720"/>
                </a:lnTo>
                <a:lnTo>
                  <a:pt x="0" y="139720"/>
                </a:lnTo>
                <a:lnTo>
                  <a:pt x="843888" y="0"/>
                </a:lnTo>
                <a:close/>
              </a:path>
            </a:pathLst>
          </a:custGeom>
          <a:solidFill>
            <a:srgbClr val="037CC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12253"/>
            <a:endParaRPr lang="en-US" sz="1181" dirty="0">
              <a:solidFill>
                <a:srgbClr val="FFFFFF"/>
              </a:solidFill>
            </a:endParaRP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38260" y="6077416"/>
            <a:ext cx="735944" cy="434684"/>
          </a:xfrm>
          <a:prstGeom prst="rect">
            <a:avLst/>
          </a:prstGeom>
        </p:spPr>
      </p:pic>
      <p:pic>
        <p:nvPicPr>
          <p:cNvPr id="14" name="Picture 1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237876" y="6074199"/>
            <a:ext cx="1029335" cy="434684"/>
          </a:xfrm>
          <a:prstGeom prst="rect">
            <a:avLst/>
          </a:prstGeom>
        </p:spPr>
      </p:pic>
      <p:cxnSp>
        <p:nvCxnSpPr>
          <p:cNvPr id="17" name="Straight Connector 16"/>
          <p:cNvCxnSpPr/>
          <p:nvPr userDrawn="1"/>
        </p:nvCxnSpPr>
        <p:spPr>
          <a:xfrm>
            <a:off x="338261" y="2779822"/>
            <a:ext cx="209543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16"/>
          <p:cNvSpPr>
            <a:spLocks noGrp="1"/>
          </p:cNvSpPr>
          <p:nvPr>
            <p:ph type="body" sz="quarter" idx="10" hasCustomPrompt="1"/>
          </p:nvPr>
        </p:nvSpPr>
        <p:spPr>
          <a:xfrm>
            <a:off x="338261" y="2011798"/>
            <a:ext cx="4371485" cy="601359"/>
          </a:xfrm>
        </p:spPr>
        <p:txBody>
          <a:bodyPr/>
          <a:lstStyle>
            <a:lvl1pPr marL="0" marR="0" indent="0" algn="l" defTabSz="612253" rtl="0" eaLnBrk="1" fontAlgn="auto" latinLnBrk="0" hangingPunct="1">
              <a:lnSpc>
                <a:spcPct val="100000"/>
              </a:lnSpc>
              <a:spcBef>
                <a:spcPts val="0"/>
              </a:spcBef>
              <a:spcAft>
                <a:spcPts val="0"/>
              </a:spcAft>
              <a:buClrTx/>
              <a:buSzTx/>
              <a:buFontTx/>
              <a:buNone/>
              <a:tabLst/>
              <a:defRPr kumimoji="0" lang="en-US" sz="2249" b="1" i="0" u="none" strike="noStrike" kern="1200" cap="none" spc="0" normalizeH="0" baseline="0" noProof="0" dirty="0" smtClean="0">
                <a:ln>
                  <a:noFill/>
                </a:ln>
                <a:solidFill>
                  <a:schemeClr val="bg1"/>
                </a:solidFill>
                <a:effectLst/>
                <a:uLnTx/>
                <a:uFillTx/>
                <a:latin typeface="Arial" charset="0"/>
                <a:ea typeface="Arial" charset="0"/>
                <a:cs typeface="Arial" charset="0"/>
              </a:defRPr>
            </a:lvl1pPr>
          </a:lstStyle>
          <a:p>
            <a:pPr marL="0" marR="0" lvl="0" indent="0" algn="l" defTabSz="612253" rtl="0" eaLnBrk="1" fontAlgn="auto" latinLnBrk="0" hangingPunct="1">
              <a:lnSpc>
                <a:spcPct val="100000"/>
              </a:lnSpc>
              <a:spcBef>
                <a:spcPts val="0"/>
              </a:spcBef>
              <a:spcAft>
                <a:spcPts val="0"/>
              </a:spcAft>
              <a:buClrTx/>
              <a:buSzTx/>
              <a:buFontTx/>
              <a:buNone/>
              <a:tabLst/>
              <a:defRPr/>
            </a:pPr>
            <a:r>
              <a:rPr lang="en-US" sz="2250" b="1" dirty="0" smtClean="0">
                <a:solidFill>
                  <a:schemeClr val="bg1"/>
                </a:solidFill>
                <a:latin typeface="Arial" charset="0"/>
                <a:ea typeface="Arial" charset="0"/>
                <a:cs typeface="Arial" charset="0"/>
              </a:rPr>
              <a:t>Short Presentation Title</a:t>
            </a:r>
          </a:p>
          <a:p>
            <a:pPr lvl="0"/>
            <a:endParaRPr lang="en-US" dirty="0"/>
          </a:p>
        </p:txBody>
      </p:sp>
      <p:sp>
        <p:nvSpPr>
          <p:cNvPr id="18" name="Text Placeholder 16"/>
          <p:cNvSpPr>
            <a:spLocks noGrp="1"/>
          </p:cNvSpPr>
          <p:nvPr>
            <p:ph type="body" sz="quarter" idx="14" hasCustomPrompt="1"/>
          </p:nvPr>
        </p:nvSpPr>
        <p:spPr>
          <a:xfrm>
            <a:off x="338756" y="2873655"/>
            <a:ext cx="4817399" cy="1138564"/>
          </a:xfrm>
        </p:spPr>
        <p:txBody>
          <a:bodyPr/>
          <a:lstStyle>
            <a:lvl1pPr marL="0" marR="0" indent="0" algn="l" defTabSz="612253" rtl="0" eaLnBrk="1" fontAlgn="auto" latinLnBrk="0" hangingPunct="1">
              <a:lnSpc>
                <a:spcPct val="150000"/>
              </a:lnSpc>
              <a:spcBef>
                <a:spcPts val="0"/>
              </a:spcBef>
              <a:spcAft>
                <a:spcPts val="0"/>
              </a:spcAft>
              <a:buClrTx/>
              <a:buSzTx/>
              <a:buFontTx/>
              <a:buNone/>
              <a:tabLst/>
              <a:defRPr baseline="0">
                <a:solidFill>
                  <a:schemeClr val="bg1"/>
                </a:solidFill>
              </a:defRPr>
            </a:lvl1pPr>
          </a:lstStyle>
          <a:p>
            <a:pPr marL="0" marR="0" lvl="0" indent="0" algn="l" defTabSz="612253" rtl="0" eaLnBrk="1" fontAlgn="auto" latinLnBrk="0" hangingPunct="1">
              <a:lnSpc>
                <a:spcPct val="150000"/>
              </a:lnSpc>
              <a:spcBef>
                <a:spcPts val="0"/>
              </a:spcBef>
              <a:spcAft>
                <a:spcPts val="0"/>
              </a:spcAft>
              <a:buClrTx/>
              <a:buSzTx/>
              <a:buFontTx/>
              <a:buNone/>
              <a:tabLst/>
              <a:defRPr/>
            </a:pPr>
            <a:r>
              <a:rPr kumimoji="0" lang="en-US" sz="1181" b="1" i="0" u="none" strike="noStrike" kern="1200" cap="none" spc="0" normalizeH="0" baseline="0" noProof="0" dirty="0" smtClean="0">
                <a:ln>
                  <a:noFill/>
                </a:ln>
                <a:solidFill>
                  <a:srgbClr val="FFFFFF"/>
                </a:solidFill>
                <a:effectLst/>
                <a:uLnTx/>
                <a:uFillTx/>
                <a:latin typeface="Arial" charset="0"/>
                <a:ea typeface="Arial" charset="0"/>
                <a:cs typeface="Arial" charset="0"/>
              </a:rPr>
              <a:t>Speaker’s Name/Department (delete if not needed)</a:t>
            </a:r>
            <a:r>
              <a:rPr kumimoji="0" lang="en-US" sz="1181" b="0" i="0" u="none" strike="noStrike" kern="1200" cap="none" spc="0" normalizeH="0" baseline="0" noProof="0" dirty="0" smtClean="0">
                <a:ln>
                  <a:noFill/>
                </a:ln>
                <a:solidFill>
                  <a:srgbClr val="FFFFFF"/>
                </a:solidFill>
                <a:effectLst/>
                <a:uLnTx/>
                <a:uFillTx/>
                <a:latin typeface="BentonSans Medium" charset="0"/>
                <a:ea typeface="Arial" charset="0"/>
                <a:cs typeface="Arial" charset="0"/>
              </a:rPr>
              <a:t> </a:t>
            </a:r>
            <a:r>
              <a:rPr kumimoji="0" lang="en-US" sz="1181" b="0" i="0" u="none" strike="noStrike" kern="1200" cap="none" spc="0" normalizeH="0" baseline="0" noProof="0" dirty="0" smtClean="0">
                <a:ln>
                  <a:noFill/>
                </a:ln>
                <a:solidFill>
                  <a:srgbClr val="FFFFFF"/>
                </a:solidFill>
                <a:effectLst/>
                <a:uLnTx/>
                <a:uFillTx/>
                <a:latin typeface="Arial" charset="0"/>
                <a:ea typeface="Arial" charset="0"/>
                <a:cs typeface="Arial" charset="0"/>
              </a:rPr>
              <a:t>Month 00, 2015</a:t>
            </a:r>
          </a:p>
          <a:p>
            <a:pPr lvl="0"/>
            <a:endParaRPr lang="en-US" dirty="0"/>
          </a:p>
        </p:txBody>
      </p:sp>
    </p:spTree>
    <p:extLst>
      <p:ext uri="{BB962C8B-B14F-4D97-AF65-F5344CB8AC3E}">
        <p14:creationId xmlns:p14="http://schemas.microsoft.com/office/powerpoint/2010/main" val="24669794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dirty="0"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26658"/>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2014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4" name="Information_Classification"/>
          <p:cNvSpPr txBox="1"/>
          <p:nvPr userDrawn="1"/>
        </p:nvSpPr>
        <p:spPr>
          <a:xfrm>
            <a:off x="76708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da-DK" sz="1000" b="0" i="0" u="none" kern="0" baseline="0" dirty="0" err="1" smtClean="0">
                <a:solidFill>
                  <a:srgbClr val="FFFFFF"/>
                </a:solidFill>
                <a:latin typeface="Arial"/>
                <a:ea typeface="Arial Unicode MS"/>
                <a:cs typeface="Arial Unicode MS" pitchFamily="34" charset="-128"/>
                <a:sym typeface="Arial"/>
              </a:rPr>
              <a:t>Internal</a:t>
            </a:r>
            <a:endParaRPr kumimoji="0" lang="da-DK" sz="1000" b="0" i="0" u="none" kern="0" baseline="0" dirty="0" smtClean="0">
              <a:solidFill>
                <a:srgbClr val="FFFFFF"/>
              </a:solidFill>
              <a:latin typeface="Arial"/>
              <a:ea typeface="Arial Unicode MS"/>
              <a:cs typeface="Arial Unicode MS" pitchFamily="34" charset="-128"/>
              <a:sym typeface="Aria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 id="2147483711"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22.xml"/><Relationship Id="rId7" Type="http://schemas.openxmlformats.org/officeDocument/2006/relationships/oleObject" Target="../embeddings/oleObject3.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3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notesSlide" Target="../notesSlides/notesSlide5.xml"/><Relationship Id="rId7" Type="http://schemas.openxmlformats.org/officeDocument/2006/relationships/image" Target="../media/image41.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20.png"/><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210.png"/><Relationship Id="rId5" Type="http://schemas.openxmlformats.org/officeDocument/2006/relationships/image" Target="../media/image20.png"/><Relationship Id="rId10" Type="http://schemas.openxmlformats.org/officeDocument/2006/relationships/image" Target="../media/image29.jpg"/><Relationship Id="rId4" Type="http://schemas.openxmlformats.org/officeDocument/2006/relationships/image" Target="../media/image190.png"/><Relationship Id="rId9"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image" Target="../media/image30.emf"/><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10.xml"/><Relationship Id="rId5" Type="http://schemas.openxmlformats.org/officeDocument/2006/relationships/image" Target="../media/image47.jpe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40.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10.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3.jpe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1192" y="858442"/>
          <a:ext cx="1190" cy="1190"/>
        </p:xfrm>
        <a:graphic>
          <a:graphicData uri="http://schemas.openxmlformats.org/presentationml/2006/ole">
            <mc:AlternateContent xmlns:mc="http://schemas.openxmlformats.org/markup-compatibility/2006">
              <mc:Choice xmlns:v="urn:schemas-microsoft-com:vml" Requires="v">
                <p:oleObj spid="_x0000_s2110" name="think-cell Slide" r:id="rId5" imgW="360" imgH="360" progId="TCLayout.ActiveDocument.1">
                  <p:embed/>
                </p:oleObj>
              </mc:Choice>
              <mc:Fallback>
                <p:oleObj name="think-cell Slide" r:id="rId5" imgW="360" imgH="360" progId="TCLayout.ActiveDocument.1">
                  <p:embed/>
                  <p:pic>
                    <p:nvPicPr>
                      <p:cNvPr id="0" name=""/>
                      <p:cNvPicPr/>
                      <p:nvPr/>
                    </p:nvPicPr>
                    <p:blipFill>
                      <a:blip r:embed="rId6"/>
                      <a:stretch>
                        <a:fillRect/>
                      </a:stretch>
                    </p:blipFill>
                    <p:spPr>
                      <a:xfrm>
                        <a:off x="1192" y="858442"/>
                        <a:ext cx="1190" cy="1190"/>
                      </a:xfrm>
                      <a:prstGeom prst="rect">
                        <a:avLst/>
                      </a:prstGeom>
                    </p:spPr>
                  </p:pic>
                </p:oleObj>
              </mc:Fallback>
            </mc:AlternateContent>
          </a:graphicData>
        </a:graphic>
      </p:graphicFrame>
      <p:graphicFrame>
        <p:nvGraphicFramePr>
          <p:cNvPr id="9" name="Object 8" hidden="1"/>
          <p:cNvGraphicFramePr>
            <a:graphicFrameLocks noChangeAspect="1"/>
          </p:cNvGraphicFramePr>
          <p:nvPr>
            <p:extLst/>
          </p:nvPr>
        </p:nvGraphicFramePr>
        <p:xfrm>
          <a:off x="1192" y="858442"/>
          <a:ext cx="1190" cy="1190"/>
        </p:xfrm>
        <a:graphic>
          <a:graphicData uri="http://schemas.openxmlformats.org/presentationml/2006/ole">
            <mc:AlternateContent xmlns:mc="http://schemas.openxmlformats.org/markup-compatibility/2006">
              <mc:Choice xmlns:v="urn:schemas-microsoft-com:vml" Requires="v">
                <p:oleObj spid="_x0000_s2111" name="think-cell Slide" r:id="rId7" imgW="360" imgH="360" progId="TCLayout.ActiveDocument.1">
                  <p:embed/>
                </p:oleObj>
              </mc:Choice>
              <mc:Fallback>
                <p:oleObj name="think-cell Slide" r:id="rId7" imgW="360" imgH="360" progId="TCLayout.ActiveDocument.1">
                  <p:embed/>
                  <p:pic>
                    <p:nvPicPr>
                      <p:cNvPr id="0" name=""/>
                      <p:cNvPicPr/>
                      <p:nvPr/>
                    </p:nvPicPr>
                    <p:blipFill>
                      <a:blip r:embed="rId6"/>
                      <a:stretch>
                        <a:fillRect/>
                      </a:stretch>
                    </p:blipFill>
                    <p:spPr>
                      <a:xfrm>
                        <a:off x="1192" y="858442"/>
                        <a:ext cx="1190" cy="1190"/>
                      </a:xfrm>
                      <a:prstGeom prst="rect">
                        <a:avLst/>
                      </a:prstGeom>
                    </p:spPr>
                  </p:pic>
                </p:oleObj>
              </mc:Fallback>
            </mc:AlternateContent>
          </a:graphicData>
        </a:graphic>
      </p:graphicFrame>
      <p:graphicFrame>
        <p:nvGraphicFramePr>
          <p:cNvPr id="7" name="Object 6" hidden="1"/>
          <p:cNvGraphicFramePr>
            <a:graphicFrameLocks noChangeAspect="1"/>
          </p:cNvGraphicFramePr>
          <p:nvPr>
            <p:extLst/>
          </p:nvPr>
        </p:nvGraphicFramePr>
        <p:xfrm>
          <a:off x="1192" y="858442"/>
          <a:ext cx="1190" cy="1190"/>
        </p:xfrm>
        <a:graphic>
          <a:graphicData uri="http://schemas.openxmlformats.org/presentationml/2006/ole">
            <mc:AlternateContent xmlns:mc="http://schemas.openxmlformats.org/markup-compatibility/2006">
              <mc:Choice xmlns:v="urn:schemas-microsoft-com:vml" Requires="v">
                <p:oleObj spid="_x0000_s2112" name="think-cell Slide" r:id="rId8" imgW="360" imgH="360" progId="TCLayout.ActiveDocument.1">
                  <p:embed/>
                </p:oleObj>
              </mc:Choice>
              <mc:Fallback>
                <p:oleObj name="think-cell Slide" r:id="rId8" imgW="360" imgH="360" progId="TCLayout.ActiveDocument.1">
                  <p:embed/>
                  <p:pic>
                    <p:nvPicPr>
                      <p:cNvPr id="0" name=""/>
                      <p:cNvPicPr/>
                      <p:nvPr/>
                    </p:nvPicPr>
                    <p:blipFill>
                      <a:blip r:embed="rId6"/>
                      <a:stretch>
                        <a:fillRect/>
                      </a:stretch>
                    </p:blipFill>
                    <p:spPr>
                      <a:xfrm>
                        <a:off x="1192" y="858442"/>
                        <a:ext cx="1190" cy="1190"/>
                      </a:xfrm>
                      <a:prstGeom prst="rect">
                        <a:avLst/>
                      </a:prstGeom>
                    </p:spPr>
                  </p:pic>
                </p:oleObj>
              </mc:Fallback>
            </mc:AlternateContent>
          </a:graphicData>
        </a:graphic>
      </p:graphicFrame>
      <p:sp>
        <p:nvSpPr>
          <p:cNvPr id="3" name="Text Placeholder 2"/>
          <p:cNvSpPr>
            <a:spLocks noGrp="1"/>
          </p:cNvSpPr>
          <p:nvPr>
            <p:ph type="body" sz="quarter" idx="10"/>
          </p:nvPr>
        </p:nvSpPr>
        <p:spPr>
          <a:xfrm>
            <a:off x="338260" y="2521695"/>
            <a:ext cx="4491648" cy="338264"/>
          </a:xfrm>
        </p:spPr>
        <p:txBody>
          <a:bodyPr/>
          <a:lstStyle/>
          <a:p>
            <a:r>
              <a:rPr lang="en-US" sz="1800" dirty="0"/>
              <a:t>ML </a:t>
            </a:r>
            <a:r>
              <a:rPr lang="en-US" sz="1800" dirty="0" err="1"/>
              <a:t>Bootcamp</a:t>
            </a:r>
            <a:r>
              <a:rPr lang="en-US" sz="1800" dirty="0"/>
              <a:t>: Introduction to Deep Learning</a:t>
            </a:r>
            <a:endParaRPr lang="de-DE" sz="1800" dirty="0"/>
          </a:p>
        </p:txBody>
      </p:sp>
      <p:sp>
        <p:nvSpPr>
          <p:cNvPr id="4" name="Text Placeholder 3"/>
          <p:cNvSpPr>
            <a:spLocks noGrp="1"/>
          </p:cNvSpPr>
          <p:nvPr>
            <p:ph type="body" sz="quarter" idx="14"/>
          </p:nvPr>
        </p:nvSpPr>
        <p:spPr>
          <a:xfrm>
            <a:off x="338756" y="3117266"/>
            <a:ext cx="4817399" cy="853923"/>
          </a:xfrm>
        </p:spPr>
        <p:txBody>
          <a:bodyPr/>
          <a:lstStyle/>
          <a:p>
            <a:r>
              <a:rPr lang="de-DE" sz="1425" dirty="0" smtClean="0"/>
              <a:t>Tassilo Klein</a:t>
            </a:r>
            <a:endParaRPr lang="en-US" sz="1350" dirty="0"/>
          </a:p>
          <a:p>
            <a:endParaRPr lang="de-DE" sz="1425" dirty="0"/>
          </a:p>
        </p:txBody>
      </p:sp>
      <p:sp>
        <p:nvSpPr>
          <p:cNvPr id="6" name="Text Placeholder 3"/>
          <p:cNvSpPr txBox="1">
            <a:spLocks/>
          </p:cNvSpPr>
          <p:nvPr/>
        </p:nvSpPr>
        <p:spPr bwMode="gray">
          <a:xfrm>
            <a:off x="338756" y="5762625"/>
            <a:ext cx="4817399" cy="238125"/>
          </a:xfrm>
          <a:prstGeom prst="rect">
            <a:avLst/>
          </a:prstGeom>
        </p:spPr>
        <p:txBody>
          <a:bodyPr vert="horz" lIns="0" tIns="0" rIns="0" bIns="0" rtlCol="0">
            <a:noAutofit/>
          </a:bodyPr>
          <a:lstStyle>
            <a:lvl1pPr marL="0" marR="0" indent="0" algn="l" defTabSz="816337" rtl="0" eaLnBrk="1" fontAlgn="auto" latinLnBrk="0" hangingPunct="1">
              <a:lnSpc>
                <a:spcPct val="150000"/>
              </a:lnSpc>
              <a:spcBef>
                <a:spcPts val="0"/>
              </a:spcBef>
              <a:spcAft>
                <a:spcPts val="0"/>
              </a:spcAft>
              <a:buClrTx/>
              <a:buSzTx/>
              <a:buFontTx/>
              <a:buNone/>
              <a:tabLst/>
              <a:defRPr sz="1499" b="0" kern="1200" baseline="0">
                <a:solidFill>
                  <a:schemeClr val="bg1"/>
                </a:solidFill>
                <a:latin typeface="+mj-lt"/>
                <a:ea typeface="+mn-ea"/>
                <a:cs typeface="+mn-cs"/>
              </a:defRPr>
            </a:lvl1pPr>
            <a:lvl2pPr marL="0" indent="0" algn="l" defTabSz="816337" rtl="0" eaLnBrk="1" latinLnBrk="0" hangingPunct="1">
              <a:spcBef>
                <a:spcPts val="450"/>
              </a:spcBef>
              <a:buClr>
                <a:schemeClr val="accent1"/>
              </a:buClr>
              <a:buSzPct val="80000"/>
              <a:buFont typeface="Wingdings" pitchFamily="2" charset="2"/>
              <a:buNone/>
              <a:defRPr sz="1499" kern="1200">
                <a:solidFill>
                  <a:schemeClr val="tx1"/>
                </a:solidFill>
                <a:latin typeface="+mn-lt"/>
                <a:ea typeface="+mn-ea"/>
                <a:cs typeface="+mn-cs"/>
              </a:defRPr>
            </a:lvl2pPr>
            <a:lvl3pPr marL="134960" indent="-134960" algn="l" defTabSz="816337" rtl="0" eaLnBrk="1" latinLnBrk="0" hangingPunct="1">
              <a:spcBef>
                <a:spcPts val="300"/>
              </a:spcBef>
              <a:buClr>
                <a:schemeClr val="accent1"/>
              </a:buClr>
              <a:buSzPct val="100000"/>
              <a:buFont typeface="Wingdings" pitchFamily="2" charset="2"/>
              <a:buChar char=""/>
              <a:defRPr sz="1349" kern="1200">
                <a:solidFill>
                  <a:schemeClr val="tx1"/>
                </a:solidFill>
                <a:latin typeface="+mn-lt"/>
                <a:ea typeface="+mn-ea"/>
                <a:cs typeface="+mn-cs"/>
              </a:defRPr>
            </a:lvl3pPr>
            <a:lvl4pPr marL="269919" indent="-134960" algn="l" defTabSz="816337" rtl="0" eaLnBrk="1" latinLnBrk="0" hangingPunct="1">
              <a:spcBef>
                <a:spcPts val="300"/>
              </a:spcBef>
              <a:buClr>
                <a:schemeClr val="accent2"/>
              </a:buClr>
              <a:buSzPct val="100000"/>
              <a:buFont typeface="Arial" pitchFamily="34" charset="0"/>
              <a:buChar char="–"/>
              <a:defRPr sz="1125" b="0" kern="1200">
                <a:solidFill>
                  <a:schemeClr val="bg2">
                    <a:lumMod val="25000"/>
                  </a:schemeClr>
                </a:solidFill>
                <a:latin typeface="+mn-lt"/>
                <a:ea typeface="+mn-ea"/>
                <a:cs typeface="+mn-cs"/>
              </a:defRPr>
            </a:lvl4pPr>
            <a:lvl5pPr marL="404879" indent="-134960" algn="l" defTabSz="816337" rtl="0" eaLnBrk="1" latinLnBrk="0" hangingPunct="1">
              <a:spcBef>
                <a:spcPts val="188"/>
              </a:spcBef>
              <a:buClr>
                <a:schemeClr val="accent2"/>
              </a:buClr>
              <a:buSzPct val="100000"/>
              <a:buFont typeface="Courier New" pitchFamily="49" charset="0"/>
              <a:buChar char="o"/>
              <a:defRPr sz="1125" b="0" kern="1200">
                <a:solidFill>
                  <a:schemeClr val="bg2">
                    <a:lumMod val="25000"/>
                  </a:schemeClr>
                </a:solidFill>
                <a:latin typeface="+mn-lt"/>
                <a:ea typeface="+mn-ea"/>
                <a:cs typeface="+mn-cs"/>
              </a:defRPr>
            </a:lvl5pPr>
            <a:lvl6pPr marL="2244927"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653095"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061264"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469433" indent="-204084" algn="l" defTabSz="816337"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r>
              <a:rPr lang="en-US" sz="750" dirty="0">
                <a:solidFill>
                  <a:srgbClr val="FFFFFF"/>
                </a:solidFill>
              </a:rPr>
              <a:t>Image credits: bestfreejpg.com</a:t>
            </a:r>
          </a:p>
        </p:txBody>
      </p:sp>
      <p:sp>
        <p:nvSpPr>
          <p:cNvPr id="8" name="Rectangle 7"/>
          <p:cNvSpPr/>
          <p:nvPr/>
        </p:nvSpPr>
        <p:spPr>
          <a:xfrm>
            <a:off x="281606" y="1430654"/>
            <a:ext cx="4572000" cy="507831"/>
          </a:xfrm>
          <a:prstGeom prst="rect">
            <a:avLst/>
          </a:prstGeom>
        </p:spPr>
        <p:txBody>
          <a:bodyPr>
            <a:spAutoFit/>
          </a:bodyPr>
          <a:lstStyle/>
          <a:p>
            <a:r>
              <a:rPr lang="en-US" sz="1350" dirty="0">
                <a:solidFill>
                  <a:srgbClr val="FFFFFF"/>
                </a:solidFill>
              </a:rPr>
              <a:t>ICN MLI</a:t>
            </a:r>
          </a:p>
          <a:p>
            <a:r>
              <a:rPr lang="en-US" sz="1350" dirty="0">
                <a:solidFill>
                  <a:srgbClr val="FFFFFF"/>
                </a:solidFill>
              </a:rPr>
              <a:t>January 13-15, 2015</a:t>
            </a:r>
          </a:p>
        </p:txBody>
      </p:sp>
    </p:spTree>
    <p:extLst>
      <p:ext uri="{BB962C8B-B14F-4D97-AF65-F5344CB8AC3E}">
        <p14:creationId xmlns:p14="http://schemas.microsoft.com/office/powerpoint/2010/main" val="803186839"/>
      </p:ext>
    </p:extLst>
  </p:cSld>
  <p:clrMapOvr>
    <a:masterClrMapping/>
  </p:clrMapOvr>
  <mc:AlternateContent xmlns:mc="http://schemas.openxmlformats.org/markup-compatibility/2006">
    <mc:Choice xmlns:p14="http://schemas.microsoft.com/office/powerpoint/2010/main" Requires="p14">
      <p:transition spd="slow" p14:dur="2000" advTm="1711"/>
    </mc:Choice>
    <mc:Fallback>
      <p:transition spd="slow" advTm="171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874" y="3822449"/>
            <a:ext cx="2483748" cy="1399295"/>
          </a:xfrm>
          <a:prstGeom prst="rect">
            <a:avLst/>
          </a:prstGeom>
        </p:spPr>
      </p:pic>
      <p:sp>
        <p:nvSpPr>
          <p:cNvPr id="2" name="Title 1"/>
          <p:cNvSpPr>
            <a:spLocks noGrp="1"/>
          </p:cNvSpPr>
          <p:nvPr>
            <p:ph type="title"/>
          </p:nvPr>
        </p:nvSpPr>
        <p:spPr/>
        <p:txBody>
          <a:bodyPr/>
          <a:lstStyle/>
          <a:p>
            <a:r>
              <a:rPr lang="de-DE" dirty="0" err="1" smtClean="0"/>
              <a:t>Logistic</a:t>
            </a:r>
            <a:r>
              <a:rPr lang="de-DE" dirty="0" smtClean="0"/>
              <a:t> Regression / </a:t>
            </a:r>
            <a:r>
              <a:rPr lang="de-DE" dirty="0" err="1" smtClean="0"/>
              <a:t>Perceptron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en-US" altLang="en-US" dirty="0" smtClean="0"/>
                  <a:t>Parameters: vector </a:t>
                </a:r>
                <a14:m>
                  <m:oMath xmlns:m="http://schemas.openxmlformats.org/officeDocument/2006/math">
                    <m:r>
                      <a:rPr lang="de-DE" altLang="en-US" b="1" i="1" smtClean="0">
                        <a:latin typeface="Cambria Math" panose="02040503050406030204" pitchFamily="18" charset="0"/>
                      </a:rPr>
                      <m:t>𝒘</m:t>
                    </m:r>
                    <m:r>
                      <a:rPr lang="de-DE" altLang="en-US" b="1" i="1" smtClean="0">
                        <a:latin typeface="Cambria Math" panose="02040503050406030204" pitchFamily="18" charset="0"/>
                      </a:rPr>
                      <m:t> </m:t>
                    </m:r>
                  </m:oMath>
                </a14:m>
                <a:r>
                  <a:rPr lang="en-US" altLang="en-US" dirty="0" smtClean="0"/>
                  <a:t>and bias b.</a:t>
                </a:r>
              </a:p>
              <a:p>
                <a:r>
                  <a:rPr lang="en-US" altLang="en-US" dirty="0"/>
                  <a:t>Corresponds to the biological paradigm: fires or </a:t>
                </a:r>
                <a:r>
                  <a:rPr lang="en-US" altLang="en-US" dirty="0" smtClean="0"/>
                  <a:t>not  </a:t>
                </a:r>
                <a:endParaRPr lang="en-US" altLang="en-US" dirty="0"/>
              </a:p>
              <a:p>
                <a:r>
                  <a:rPr lang="en-US" altLang="en-US" dirty="0"/>
                  <a:t>On input </a:t>
                </a:r>
                <a14:m>
                  <m:oMath xmlns:m="http://schemas.openxmlformats.org/officeDocument/2006/math">
                    <m:r>
                      <a:rPr lang="de-DE" altLang="en-US" b="1" i="1" smtClean="0">
                        <a:latin typeface="Cambria Math" panose="02040503050406030204" pitchFamily="18" charset="0"/>
                      </a:rPr>
                      <m:t>𝒙</m:t>
                    </m:r>
                  </m:oMath>
                </a14:m>
                <a:r>
                  <a:rPr lang="en-US" altLang="en-US" dirty="0" smtClean="0"/>
                  <a:t>, </a:t>
                </a:r>
                <a:r>
                  <a:rPr lang="en-US" altLang="en-US" dirty="0"/>
                  <a:t>it </a:t>
                </a:r>
                <a:r>
                  <a:rPr lang="en-US" altLang="en-US" dirty="0" smtClean="0"/>
                  <a:t>outputs: </a:t>
                </a:r>
                <a14:m>
                  <m:oMath xmlns:m="http://schemas.openxmlformats.org/officeDocument/2006/math">
                    <m:sSub>
                      <m:sSubPr>
                        <m:ctrlPr>
                          <a:rPr lang="en-US" altLang="en-US" i="1" smtClean="0">
                            <a:latin typeface="Cambria Math" panose="02040503050406030204" pitchFamily="18" charset="0"/>
                          </a:rPr>
                        </m:ctrlPr>
                      </m:sSubPr>
                      <m:e>
                        <m:r>
                          <a:rPr lang="de-DE" altLang="en-US" b="1" i="1" smtClean="0">
                            <a:latin typeface="Cambria Math" panose="02040503050406030204" pitchFamily="18" charset="0"/>
                          </a:rPr>
                          <m:t>𝒉</m:t>
                        </m:r>
                      </m:e>
                      <m:sub>
                        <m:r>
                          <a:rPr lang="de-DE" altLang="en-US" b="1" i="1" smtClean="0">
                            <a:latin typeface="Cambria Math" panose="02040503050406030204" pitchFamily="18" charset="0"/>
                          </a:rPr>
                          <m:t>𝒘</m:t>
                        </m:r>
                      </m:sub>
                    </m:sSub>
                    <m:d>
                      <m:dPr>
                        <m:ctrlPr>
                          <a:rPr lang="de-DE" altLang="en-US" b="1" i="1" smtClean="0">
                            <a:latin typeface="Cambria Math" panose="02040503050406030204" pitchFamily="18" charset="0"/>
                          </a:rPr>
                        </m:ctrlPr>
                      </m:dPr>
                      <m:e>
                        <m:r>
                          <a:rPr lang="de-DE" altLang="en-US" b="1" i="1" smtClean="0">
                            <a:latin typeface="Cambria Math" panose="02040503050406030204" pitchFamily="18" charset="0"/>
                          </a:rPr>
                          <m:t>𝒙</m:t>
                        </m:r>
                      </m:e>
                    </m:d>
                    <m:r>
                      <a:rPr lang="de-DE" altLang="en-US" b="1" i="1" smtClean="0">
                        <a:latin typeface="Cambria Math" panose="02040503050406030204" pitchFamily="18" charset="0"/>
                      </a:rPr>
                      <m:t>=</m:t>
                    </m:r>
                    <m:r>
                      <a:rPr lang="de-DE" altLang="en-US" b="1" i="1" smtClean="0">
                        <a:latin typeface="Cambria Math" panose="02040503050406030204" pitchFamily="18" charset="0"/>
                        <a:ea typeface="Cambria Math" panose="02040503050406030204" pitchFamily="18" charset="0"/>
                      </a:rPr>
                      <m:t>𝝈</m:t>
                    </m:r>
                    <m:d>
                      <m:dPr>
                        <m:ctrlPr>
                          <a:rPr lang="de-DE" altLang="en-US" b="1" i="1" smtClean="0">
                            <a:latin typeface="Cambria Math" panose="02040503050406030204" pitchFamily="18" charset="0"/>
                            <a:ea typeface="Cambria Math" panose="02040503050406030204" pitchFamily="18" charset="0"/>
                          </a:rPr>
                        </m:ctrlPr>
                      </m:dPr>
                      <m:e>
                        <m:sSup>
                          <m:sSupPr>
                            <m:ctrlPr>
                              <a:rPr lang="de-DE" altLang="en-US" b="1" i="1" smtClean="0">
                                <a:latin typeface="Cambria Math" panose="02040503050406030204" pitchFamily="18" charset="0"/>
                                <a:ea typeface="Cambria Math" panose="02040503050406030204" pitchFamily="18" charset="0"/>
                              </a:rPr>
                            </m:ctrlPr>
                          </m:sSupPr>
                          <m:e>
                            <m:r>
                              <a:rPr lang="de-DE" altLang="en-US" b="1" i="1" smtClean="0">
                                <a:latin typeface="Cambria Math" panose="02040503050406030204" pitchFamily="18" charset="0"/>
                                <a:ea typeface="Cambria Math" panose="02040503050406030204" pitchFamily="18" charset="0"/>
                              </a:rPr>
                              <m:t>𝒘</m:t>
                            </m:r>
                          </m:e>
                          <m:sup>
                            <m:r>
                              <a:rPr lang="de-DE" altLang="en-US" b="1" i="1" smtClean="0">
                                <a:latin typeface="Cambria Math" panose="02040503050406030204" pitchFamily="18" charset="0"/>
                                <a:ea typeface="Cambria Math" panose="02040503050406030204" pitchFamily="18" charset="0"/>
                              </a:rPr>
                              <m:t>𝑻</m:t>
                            </m:r>
                          </m:sup>
                        </m:sSup>
                        <m:r>
                          <a:rPr lang="de-DE" altLang="en-US" b="1" i="1" smtClean="0">
                            <a:latin typeface="Cambria Math" panose="02040503050406030204" pitchFamily="18" charset="0"/>
                            <a:ea typeface="Cambria Math" panose="02040503050406030204" pitchFamily="18" charset="0"/>
                          </a:rPr>
                          <m:t>𝒙</m:t>
                        </m:r>
                      </m:e>
                    </m:d>
                    <m:r>
                      <a:rPr lang="de-DE" altLang="en-US" b="1" i="1" smtClean="0">
                        <a:latin typeface="Cambria Math" panose="02040503050406030204" pitchFamily="18" charset="0"/>
                        <a:ea typeface="Cambria Math" panose="02040503050406030204" pitchFamily="18" charset="0"/>
                      </a:rPr>
                      <m:t>=</m:t>
                    </m:r>
                    <m:f>
                      <m:fPr>
                        <m:ctrlPr>
                          <a:rPr lang="de-DE" altLang="en-US" b="1" i="1" smtClean="0">
                            <a:latin typeface="Cambria Math" panose="02040503050406030204" pitchFamily="18" charset="0"/>
                            <a:ea typeface="Cambria Math" panose="02040503050406030204" pitchFamily="18" charset="0"/>
                          </a:rPr>
                        </m:ctrlPr>
                      </m:fPr>
                      <m:num>
                        <m:r>
                          <a:rPr lang="de-DE" altLang="en-US" b="1" i="1" smtClean="0">
                            <a:latin typeface="Cambria Math" panose="02040503050406030204" pitchFamily="18" charset="0"/>
                            <a:ea typeface="Cambria Math" panose="02040503050406030204" pitchFamily="18" charset="0"/>
                          </a:rPr>
                          <m:t>𝟏</m:t>
                        </m:r>
                      </m:num>
                      <m:den>
                        <m:r>
                          <a:rPr lang="de-DE" altLang="en-US" b="1" i="1" smtClean="0">
                            <a:latin typeface="Cambria Math" panose="02040503050406030204" pitchFamily="18" charset="0"/>
                            <a:ea typeface="Cambria Math" panose="02040503050406030204" pitchFamily="18" charset="0"/>
                          </a:rPr>
                          <m:t>𝟏</m:t>
                        </m:r>
                        <m:r>
                          <a:rPr lang="de-DE" altLang="en-US" b="1" i="1" smtClean="0">
                            <a:latin typeface="Cambria Math" panose="02040503050406030204" pitchFamily="18" charset="0"/>
                            <a:ea typeface="Cambria Math" panose="02040503050406030204" pitchFamily="18" charset="0"/>
                          </a:rPr>
                          <m:t>+</m:t>
                        </m:r>
                        <m:r>
                          <a:rPr lang="de-DE" altLang="en-US" b="1" i="1" smtClean="0">
                            <a:latin typeface="Cambria Math" panose="02040503050406030204" pitchFamily="18" charset="0"/>
                            <a:ea typeface="Cambria Math" panose="02040503050406030204" pitchFamily="18" charset="0"/>
                          </a:rPr>
                          <m:t>𝒆𝒙𝒑</m:t>
                        </m:r>
                        <m:r>
                          <a:rPr lang="de-DE" altLang="en-US" b="1" i="1" smtClean="0">
                            <a:latin typeface="Cambria Math" panose="02040503050406030204" pitchFamily="18" charset="0"/>
                            <a:ea typeface="Cambria Math" panose="02040503050406030204" pitchFamily="18" charset="0"/>
                          </a:rPr>
                          <m:t>(−</m:t>
                        </m:r>
                        <m:sSup>
                          <m:sSupPr>
                            <m:ctrlPr>
                              <a:rPr lang="de-DE" altLang="en-US" i="1">
                                <a:latin typeface="Cambria Math" panose="02040503050406030204" pitchFamily="18" charset="0"/>
                                <a:ea typeface="Cambria Math" panose="02040503050406030204" pitchFamily="18" charset="0"/>
                              </a:rPr>
                            </m:ctrlPr>
                          </m:sSupPr>
                          <m:e>
                            <m:r>
                              <a:rPr lang="de-DE" altLang="en-US" b="1" i="1" smtClean="0">
                                <a:latin typeface="Cambria Math" panose="02040503050406030204" pitchFamily="18" charset="0"/>
                                <a:ea typeface="Cambria Math" panose="02040503050406030204" pitchFamily="18" charset="0"/>
                              </a:rPr>
                              <m:t>𝒘</m:t>
                            </m:r>
                          </m:e>
                          <m:sup>
                            <m:r>
                              <a:rPr lang="de-DE" altLang="en-US" i="1">
                                <a:latin typeface="Cambria Math" panose="02040503050406030204" pitchFamily="18" charset="0"/>
                                <a:ea typeface="Cambria Math" panose="02040503050406030204" pitchFamily="18" charset="0"/>
                              </a:rPr>
                              <m:t>𝑻</m:t>
                            </m:r>
                          </m:sup>
                        </m:sSup>
                        <m:r>
                          <a:rPr lang="de-DE" altLang="en-US" i="1">
                            <a:latin typeface="Cambria Math" panose="02040503050406030204" pitchFamily="18" charset="0"/>
                            <a:ea typeface="Cambria Math" panose="02040503050406030204" pitchFamily="18" charset="0"/>
                          </a:rPr>
                          <m:t>𝒙</m:t>
                        </m:r>
                        <m:r>
                          <a:rPr lang="de-DE" altLang="en-US" b="1"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3"/>
                <a:stretch>
                  <a:fillRect l="-1650" t="-1803"/>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355" y="3084631"/>
            <a:ext cx="3990753" cy="2660502"/>
          </a:xfrm>
          <a:prstGeom prst="rect">
            <a:avLst/>
          </a:prstGeom>
        </p:spPr>
      </p:pic>
      <p:grpSp>
        <p:nvGrpSpPr>
          <p:cNvPr id="7" name="Group 48"/>
          <p:cNvGrpSpPr>
            <a:grpSpLocks/>
          </p:cNvGrpSpPr>
          <p:nvPr/>
        </p:nvGrpSpPr>
        <p:grpSpPr bwMode="auto">
          <a:xfrm>
            <a:off x="662129" y="2941320"/>
            <a:ext cx="2924138" cy="3096200"/>
            <a:chOff x="2779520" y="3066982"/>
            <a:chExt cx="3212294" cy="3397611"/>
          </a:xfrm>
        </p:grpSpPr>
        <p:sp>
          <p:nvSpPr>
            <p:cNvPr id="9" name="Oval 8"/>
            <p:cNvSpPr/>
            <p:nvPr/>
          </p:nvSpPr>
          <p:spPr>
            <a:xfrm>
              <a:off x="4457415" y="4350867"/>
              <a:ext cx="713270" cy="707269"/>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10" name="Straight Arrow Connector 23"/>
            <p:cNvCxnSpPr>
              <a:cxnSpLocks noChangeShapeType="1"/>
              <a:endCxn id="9" idx="2"/>
            </p:cNvCxnSpPr>
            <p:nvPr/>
          </p:nvCxnSpPr>
          <p:spPr bwMode="auto">
            <a:xfrm>
              <a:off x="3316136" y="3361471"/>
              <a:ext cx="1140649" cy="134255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24"/>
            <p:cNvCxnSpPr>
              <a:cxnSpLocks noChangeShapeType="1"/>
              <a:endCxn id="9" idx="2"/>
            </p:cNvCxnSpPr>
            <p:nvPr/>
          </p:nvCxnSpPr>
          <p:spPr bwMode="auto">
            <a:xfrm>
              <a:off x="3316136" y="4280060"/>
              <a:ext cx="1140649" cy="42396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25"/>
            <p:cNvCxnSpPr>
              <a:cxnSpLocks noChangeShapeType="1"/>
              <a:endCxn id="9" idx="2"/>
            </p:cNvCxnSpPr>
            <p:nvPr/>
          </p:nvCxnSpPr>
          <p:spPr bwMode="auto">
            <a:xfrm flipV="1">
              <a:off x="3316136" y="4704024"/>
              <a:ext cx="1140649" cy="1413214"/>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26"/>
            <p:cNvCxnSpPr>
              <a:cxnSpLocks noChangeShapeType="1"/>
              <a:endCxn id="9" idx="2"/>
            </p:cNvCxnSpPr>
            <p:nvPr/>
          </p:nvCxnSpPr>
          <p:spPr bwMode="auto">
            <a:xfrm flipV="1">
              <a:off x="3316136" y="4704024"/>
              <a:ext cx="1140649" cy="4946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779520" y="3066982"/>
              <a:ext cx="551537" cy="641702"/>
            </a:xfrm>
            <a:prstGeom prst="rect">
              <a:avLst/>
            </a:prstGeom>
            <a:noFill/>
          </p:spPr>
          <p:txBody>
            <a:bodyPr wrap="none">
              <a:spAutoFit/>
            </a:bodyPr>
            <a:lstStyle/>
            <a:p>
              <a:pPr algn="ctr" fontAlgn="auto">
                <a:spcBef>
                  <a:spcPts val="0"/>
                </a:spcBef>
                <a:spcAft>
                  <a:spcPts val="0"/>
                </a:spcAft>
                <a:defRPr/>
              </a:pPr>
              <a:r>
                <a:rPr lang="en-US" sz="3200" kern="0" dirty="0">
                  <a:latin typeface="Calibri"/>
                  <a:cs typeface="+mn-cs"/>
                </a:rPr>
                <a:t>x</a:t>
              </a:r>
              <a:r>
                <a:rPr lang="en-US" sz="3200" kern="0" baseline="-25000" dirty="0">
                  <a:latin typeface="Calibri"/>
                  <a:cs typeface="+mn-cs"/>
                </a:rPr>
                <a:t>1</a:t>
              </a:r>
            </a:p>
          </p:txBody>
        </p:sp>
        <p:cxnSp>
          <p:nvCxnSpPr>
            <p:cNvPr id="15" name="Straight Arrow Connector 41"/>
            <p:cNvCxnSpPr>
              <a:cxnSpLocks noChangeShapeType="1"/>
            </p:cNvCxnSpPr>
            <p:nvPr/>
          </p:nvCxnSpPr>
          <p:spPr bwMode="auto">
            <a:xfrm>
              <a:off x="5185309" y="4718397"/>
              <a:ext cx="806505" cy="158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817885" y="3950197"/>
              <a:ext cx="551537" cy="641702"/>
            </a:xfrm>
            <a:prstGeom prst="rect">
              <a:avLst/>
            </a:prstGeom>
            <a:noFill/>
          </p:spPr>
          <p:txBody>
            <a:bodyPr wrap="none">
              <a:spAutoFit/>
            </a:bodyPr>
            <a:lstStyle/>
            <a:p>
              <a:pPr algn="ctr" fontAlgn="auto">
                <a:spcBef>
                  <a:spcPts val="0"/>
                </a:spcBef>
                <a:spcAft>
                  <a:spcPts val="0"/>
                </a:spcAft>
                <a:defRPr/>
              </a:pPr>
              <a:r>
                <a:rPr lang="en-US" sz="3200" kern="0" dirty="0">
                  <a:latin typeface="Calibri"/>
                  <a:cs typeface="+mn-cs"/>
                </a:rPr>
                <a:t>x</a:t>
              </a:r>
              <a:r>
                <a:rPr lang="en-US" sz="3200" kern="0" baseline="-25000" dirty="0">
                  <a:latin typeface="Calibri"/>
                  <a:cs typeface="+mn-cs"/>
                </a:rPr>
                <a:t>2</a:t>
              </a:r>
            </a:p>
          </p:txBody>
        </p:sp>
        <p:sp>
          <p:nvSpPr>
            <p:cNvPr id="17" name="TextBox 16"/>
            <p:cNvSpPr txBox="1"/>
            <p:nvPr/>
          </p:nvSpPr>
          <p:spPr>
            <a:xfrm>
              <a:off x="2817886" y="4871737"/>
              <a:ext cx="551537" cy="641702"/>
            </a:xfrm>
            <a:prstGeom prst="rect">
              <a:avLst/>
            </a:prstGeom>
            <a:noFill/>
          </p:spPr>
          <p:txBody>
            <a:bodyPr wrap="none">
              <a:spAutoFit/>
            </a:bodyPr>
            <a:lstStyle/>
            <a:p>
              <a:pPr algn="ctr" fontAlgn="auto">
                <a:spcBef>
                  <a:spcPts val="0"/>
                </a:spcBef>
                <a:spcAft>
                  <a:spcPts val="0"/>
                </a:spcAft>
                <a:defRPr/>
              </a:pPr>
              <a:r>
                <a:rPr lang="en-US" sz="3200" kern="0" dirty="0">
                  <a:latin typeface="Calibri"/>
                  <a:cs typeface="+mn-cs"/>
                </a:rPr>
                <a:t>x</a:t>
              </a:r>
              <a:r>
                <a:rPr lang="en-US" sz="3200" kern="0" baseline="-25000" dirty="0">
                  <a:latin typeface="Calibri"/>
                  <a:cs typeface="+mn-cs"/>
                </a:rPr>
                <a:t>3</a:t>
              </a:r>
            </a:p>
          </p:txBody>
        </p:sp>
        <p:sp>
          <p:nvSpPr>
            <p:cNvPr id="18" name="TextBox 17"/>
            <p:cNvSpPr txBox="1"/>
            <p:nvPr/>
          </p:nvSpPr>
          <p:spPr>
            <a:xfrm>
              <a:off x="2789111" y="5822891"/>
              <a:ext cx="551536" cy="641702"/>
            </a:xfrm>
            <a:prstGeom prst="rect">
              <a:avLst/>
            </a:prstGeom>
            <a:noFill/>
          </p:spPr>
          <p:txBody>
            <a:bodyPr wrap="none">
              <a:spAutoFit/>
            </a:bodyPr>
            <a:lstStyle/>
            <a:p>
              <a:pPr algn="ctr" fontAlgn="auto">
                <a:spcBef>
                  <a:spcPts val="0"/>
                </a:spcBef>
                <a:spcAft>
                  <a:spcPts val="0"/>
                </a:spcAft>
                <a:defRPr/>
              </a:pPr>
              <a:r>
                <a:rPr lang="en-US" sz="3200" kern="0" dirty="0" smtClean="0">
                  <a:latin typeface="Calibri"/>
                </a:rPr>
                <a:t>x</a:t>
              </a:r>
              <a:r>
                <a:rPr lang="en-US" sz="3200" kern="0" baseline="-25000" dirty="0" smtClean="0">
                  <a:latin typeface="Calibri"/>
                </a:rPr>
                <a:t>4</a:t>
              </a:r>
              <a:endParaRPr lang="en-US" sz="3200" kern="0" baseline="-25000" dirty="0">
                <a:latin typeface="Calibri"/>
                <a:cs typeface="+mn-cs"/>
              </a:endParaRPr>
            </a:p>
          </p:txBody>
        </p:sp>
      </p:grpSp>
      <mc:AlternateContent xmlns:mc="http://schemas.openxmlformats.org/markup-compatibility/2006" xmlns:a14="http://schemas.microsoft.com/office/drawing/2010/main">
        <mc:Choice Requires="a14">
          <p:sp>
            <p:nvSpPr>
              <p:cNvPr id="20" name="Rectangle 19"/>
              <p:cNvSpPr/>
              <p:nvPr/>
            </p:nvSpPr>
            <p:spPr>
              <a:xfrm>
                <a:off x="3660478" y="4261568"/>
                <a:ext cx="1518416" cy="369332"/>
              </a:xfrm>
              <a:prstGeom prst="rect">
                <a:avLst/>
              </a:prstGeom>
            </p:spPr>
            <p:txBody>
              <a:bodyPr wrap="square">
                <a:spAutoFit/>
              </a:bodyPr>
              <a:lstStyle/>
              <a:p>
                <a:r>
                  <a:rPr lang="en-US" altLang="en-US" dirty="0" smtClean="0"/>
                  <a:t> </a:t>
                </a:r>
                <a14:m>
                  <m:oMath xmlns:m="http://schemas.openxmlformats.org/officeDocument/2006/math">
                    <m:sSub>
                      <m:sSubPr>
                        <m:ctrlPr>
                          <a:rPr lang="en-US" altLang="en-US" i="1">
                            <a:latin typeface="Cambria Math" panose="02040503050406030204" pitchFamily="18" charset="0"/>
                          </a:rPr>
                        </m:ctrlPr>
                      </m:sSubPr>
                      <m:e>
                        <m:r>
                          <a:rPr lang="de-DE" altLang="en-US" b="1" i="1">
                            <a:latin typeface="Cambria Math" panose="02040503050406030204" pitchFamily="18" charset="0"/>
                          </a:rPr>
                          <m:t>𝒉</m:t>
                        </m:r>
                      </m:e>
                      <m:sub>
                        <m:r>
                          <a:rPr lang="de-DE" altLang="en-US" b="1" i="1">
                            <a:latin typeface="Cambria Math" panose="02040503050406030204" pitchFamily="18" charset="0"/>
                          </a:rPr>
                          <m:t>𝒘</m:t>
                        </m:r>
                      </m:sub>
                    </m:sSub>
                    <m:d>
                      <m:dPr>
                        <m:ctrlPr>
                          <a:rPr lang="de-DE" altLang="en-US" b="1" i="1">
                            <a:latin typeface="Cambria Math" panose="02040503050406030204" pitchFamily="18" charset="0"/>
                          </a:rPr>
                        </m:ctrlPr>
                      </m:dPr>
                      <m:e>
                        <m:r>
                          <a:rPr lang="de-DE" altLang="en-US" b="1" i="1">
                            <a:latin typeface="Cambria Math" panose="02040503050406030204" pitchFamily="18" charset="0"/>
                          </a:rPr>
                          <m:t>𝒙</m:t>
                        </m:r>
                      </m:e>
                    </m:d>
                  </m:oMath>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3660478" y="4261568"/>
                <a:ext cx="1518416" cy="369332"/>
              </a:xfrm>
              <a:prstGeom prst="rect">
                <a:avLst/>
              </a:prstGeom>
              <a:blipFill rotWithShape="0">
                <a:blip r:embed="rId5"/>
                <a:stretch>
                  <a:fillRect/>
                </a:stretch>
              </a:blipFill>
            </p:spPr>
            <p:txBody>
              <a:bodyPr/>
              <a:lstStyle/>
              <a:p>
                <a:r>
                  <a:rPr lang="en-US">
                    <a:noFill/>
                  </a:rPr>
                  <a:t> </a:t>
                </a:r>
              </a:p>
            </p:txBody>
          </p:sp>
        </mc:Fallback>
      </mc:AlternateContent>
      <p:sp>
        <p:nvSpPr>
          <p:cNvPr id="6" name="Left Brace 5"/>
          <p:cNvSpPr/>
          <p:nvPr/>
        </p:nvSpPr>
        <p:spPr>
          <a:xfrm rot="16200000">
            <a:off x="5550488" y="5021275"/>
            <a:ext cx="316540" cy="1715949"/>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Left Brace 18"/>
          <p:cNvSpPr/>
          <p:nvPr/>
        </p:nvSpPr>
        <p:spPr>
          <a:xfrm rot="5400000">
            <a:off x="7266435" y="2068387"/>
            <a:ext cx="316540" cy="1715949"/>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Lightning Bolt 7"/>
          <p:cNvSpPr/>
          <p:nvPr/>
        </p:nvSpPr>
        <p:spPr bwMode="gray">
          <a:xfrm>
            <a:off x="7145924" y="1976779"/>
            <a:ext cx="557561" cy="738569"/>
          </a:xfrm>
          <a:prstGeom prst="lightningBol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quot;No&quot; Symbol 21"/>
          <p:cNvSpPr/>
          <p:nvPr/>
        </p:nvSpPr>
        <p:spPr bwMode="gray">
          <a:xfrm>
            <a:off x="5507769" y="6081713"/>
            <a:ext cx="401977" cy="385994"/>
          </a:xfrm>
          <a:prstGeom prst="noSmoking">
            <a:avLst/>
          </a:prstGeom>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1" i="0" u="none" strike="noStrike" kern="0" normalizeH="0" baseline="0" noProof="0" dirty="0" smtClean="0">
              <a:ln w="12700">
                <a:solidFill>
                  <a:schemeClr val="accent5"/>
                </a:solidFill>
                <a:prstDash val="solid"/>
              </a:ln>
              <a:pattFill prst="ltDnDiag">
                <a:fgClr>
                  <a:schemeClr val="accent5">
                    <a:lumMod val="60000"/>
                    <a:lumOff val="40000"/>
                  </a:schemeClr>
                </a:fgClr>
                <a:bgClr>
                  <a:schemeClr val="bg1"/>
                </a:bgClr>
              </a:pattFill>
              <a:uLnTx/>
              <a:uFillTx/>
              <a:ea typeface="Arial Unicode MS" pitchFamily="34" charset="-128"/>
              <a:cs typeface="Arial Unicode MS" pitchFamily="34" charset="-128"/>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6452" y="4829679"/>
            <a:ext cx="1134903" cy="186272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01415" y="1345000"/>
            <a:ext cx="1342585" cy="1342585"/>
          </a:xfrm>
          <a:prstGeom prst="rect">
            <a:avLst/>
          </a:prstGeom>
        </p:spPr>
      </p:pic>
    </p:spTree>
    <p:extLst>
      <p:ext uri="{BB962C8B-B14F-4D97-AF65-F5344CB8AC3E}">
        <p14:creationId xmlns:p14="http://schemas.microsoft.com/office/powerpoint/2010/main" val="1031327097"/>
      </p:ext>
    </p:extLst>
  </p:cSld>
  <p:clrMapOvr>
    <a:masterClrMapping/>
  </p:clrMapOvr>
  <mc:AlternateContent xmlns:mc="http://schemas.openxmlformats.org/markup-compatibility/2006">
    <mc:Choice xmlns:p14="http://schemas.microsoft.com/office/powerpoint/2010/main" Requires="p14">
      <p:transition spd="slow" p14:dur="2000" advTm="82673"/>
    </mc:Choice>
    <mc:Fallback>
      <p:transition spd="slow" advTm="8267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From</a:t>
            </a:r>
            <a:r>
              <a:rPr lang="de-DE" dirty="0" smtClean="0"/>
              <a:t> </a:t>
            </a:r>
            <a:r>
              <a:rPr lang="de-DE" dirty="0" err="1" smtClean="0"/>
              <a:t>single</a:t>
            </a:r>
            <a:r>
              <a:rPr lang="de-DE" dirty="0" smtClean="0"/>
              <a:t> </a:t>
            </a:r>
            <a:r>
              <a:rPr lang="de-DE" dirty="0" err="1" smtClean="0"/>
              <a:t>Perceptron</a:t>
            </a:r>
            <a:r>
              <a:rPr lang="de-DE" dirty="0" smtClean="0"/>
              <a:t> </a:t>
            </a:r>
            <a:r>
              <a:rPr lang="de-DE" dirty="0" err="1" smtClean="0"/>
              <a:t>to</a:t>
            </a:r>
            <a:r>
              <a:rPr lang="de-DE" dirty="0" smtClean="0"/>
              <a:t> MLP</a:t>
            </a:r>
            <a:endParaRPr lang="en-US" dirty="0"/>
          </a:p>
        </p:txBody>
      </p:sp>
      <p:sp>
        <p:nvSpPr>
          <p:cNvPr id="3" name="Text Placeholder 2"/>
          <p:cNvSpPr>
            <a:spLocks noGrp="1"/>
          </p:cNvSpPr>
          <p:nvPr>
            <p:ph type="body" sz="quarter" idx="10"/>
          </p:nvPr>
        </p:nvSpPr>
        <p:spPr>
          <a:xfrm>
            <a:off x="413210" y="1706854"/>
            <a:ext cx="8494713" cy="4391026"/>
          </a:xfrm>
        </p:spPr>
        <p:txBody>
          <a:bodyPr/>
          <a:lstStyle/>
          <a:p>
            <a:r>
              <a:rPr lang="de-DE" dirty="0" smtClean="0"/>
              <a:t>String </a:t>
            </a:r>
            <a:r>
              <a:rPr lang="de-DE" dirty="0" err="1" smtClean="0"/>
              <a:t>together</a:t>
            </a:r>
            <a:r>
              <a:rPr lang="de-DE" dirty="0" smtClean="0"/>
              <a:t> multiple </a:t>
            </a:r>
            <a:r>
              <a:rPr lang="de-DE" dirty="0" err="1" smtClean="0"/>
              <a:t>logistic</a:t>
            </a:r>
            <a:r>
              <a:rPr lang="de-DE" dirty="0" smtClean="0"/>
              <a:t> </a:t>
            </a:r>
            <a:r>
              <a:rPr lang="de-DE" dirty="0" err="1" smtClean="0"/>
              <a:t>units</a:t>
            </a:r>
            <a:r>
              <a:rPr lang="de-DE" dirty="0"/>
              <a:t> </a:t>
            </a:r>
            <a:r>
              <a:rPr lang="de-DE" dirty="0" smtClean="0"/>
              <a:t>(</a:t>
            </a:r>
            <a:r>
              <a:rPr lang="de-DE" dirty="0" err="1" smtClean="0"/>
              <a:t>note</a:t>
            </a:r>
            <a:r>
              <a:rPr lang="de-DE" dirty="0" smtClean="0"/>
              <a:t>: </a:t>
            </a:r>
            <a:r>
              <a:rPr lang="de-DE" dirty="0" err="1" smtClean="0"/>
              <a:t>other</a:t>
            </a:r>
            <a:r>
              <a:rPr lang="de-DE" dirty="0" smtClean="0"/>
              <a:t> </a:t>
            </a:r>
            <a:r>
              <a:rPr lang="de-DE" dirty="0" err="1" smtClean="0"/>
              <a:t>activation</a:t>
            </a:r>
            <a:r>
              <a:rPr lang="de-DE" dirty="0" smtClean="0"/>
              <a:t> </a:t>
            </a:r>
            <a:r>
              <a:rPr lang="de-DE" dirty="0" err="1" smtClean="0"/>
              <a:t>functions</a:t>
            </a:r>
            <a:r>
              <a:rPr lang="de-DE" dirty="0" smtClean="0"/>
              <a:t> </a:t>
            </a:r>
            <a:r>
              <a:rPr lang="de-DE" dirty="0" err="1" smtClean="0"/>
              <a:t>are</a:t>
            </a:r>
            <a:r>
              <a:rPr lang="de-DE" dirty="0" smtClean="0"/>
              <a:t> </a:t>
            </a:r>
            <a:r>
              <a:rPr lang="de-DE" dirty="0" err="1" smtClean="0"/>
              <a:t>possible</a:t>
            </a:r>
            <a:r>
              <a:rPr lang="de-DE" dirty="0" smtClean="0"/>
              <a:t>)</a:t>
            </a:r>
            <a:endParaRPr lang="en-US" dirty="0"/>
          </a:p>
        </p:txBody>
      </p:sp>
      <p:sp>
        <p:nvSpPr>
          <p:cNvPr id="41" name="Oval 40"/>
          <p:cNvSpPr/>
          <p:nvPr/>
        </p:nvSpPr>
        <p:spPr>
          <a:xfrm>
            <a:off x="1127048" y="5310454"/>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2" name="Oval 41"/>
          <p:cNvSpPr/>
          <p:nvPr/>
        </p:nvSpPr>
        <p:spPr>
          <a:xfrm>
            <a:off x="1127048" y="4392879"/>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3" name="Oval 42"/>
          <p:cNvSpPr/>
          <p:nvPr/>
        </p:nvSpPr>
        <p:spPr>
          <a:xfrm>
            <a:off x="1127048" y="3473717"/>
            <a:ext cx="712788" cy="706437"/>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4" name="Oval 43"/>
          <p:cNvSpPr/>
          <p:nvPr/>
        </p:nvSpPr>
        <p:spPr>
          <a:xfrm>
            <a:off x="1127048" y="2554554"/>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5" name="Oval 44"/>
          <p:cNvSpPr/>
          <p:nvPr/>
        </p:nvSpPr>
        <p:spPr>
          <a:xfrm>
            <a:off x="3052686" y="3473717"/>
            <a:ext cx="712787" cy="706437"/>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46" name="Straight Arrow Connector 54"/>
          <p:cNvCxnSpPr>
            <a:cxnSpLocks noChangeShapeType="1"/>
            <a:stCxn id="44" idx="6"/>
            <a:endCxn id="45" idx="2"/>
          </p:cNvCxnSpPr>
          <p:nvPr/>
        </p:nvCxnSpPr>
        <p:spPr bwMode="auto">
          <a:xfrm>
            <a:off x="1839836" y="2908567"/>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55"/>
          <p:cNvCxnSpPr>
            <a:cxnSpLocks noChangeShapeType="1"/>
            <a:stCxn id="43" idx="6"/>
            <a:endCxn id="45" idx="2"/>
          </p:cNvCxnSpPr>
          <p:nvPr/>
        </p:nvCxnSpPr>
        <p:spPr bwMode="auto">
          <a:xfrm>
            <a:off x="1839836" y="3826142"/>
            <a:ext cx="1212850" cy="158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56"/>
          <p:cNvCxnSpPr>
            <a:cxnSpLocks noChangeShapeType="1"/>
            <a:stCxn id="41" idx="6"/>
            <a:endCxn id="45" idx="2"/>
          </p:cNvCxnSpPr>
          <p:nvPr/>
        </p:nvCxnSpPr>
        <p:spPr bwMode="auto">
          <a:xfrm flipV="1">
            <a:off x="1839836" y="3826142"/>
            <a:ext cx="1212850" cy="1838325"/>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9" name="Straight Arrow Connector 57"/>
          <p:cNvCxnSpPr>
            <a:cxnSpLocks noChangeShapeType="1"/>
            <a:stCxn id="42" idx="6"/>
            <a:endCxn id="45" idx="2"/>
          </p:cNvCxnSpPr>
          <p:nvPr/>
        </p:nvCxnSpPr>
        <p:spPr bwMode="auto">
          <a:xfrm flipV="1">
            <a:off x="1839836" y="3826142"/>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1298498" y="2654567"/>
            <a:ext cx="422275" cy="461962"/>
          </a:xfrm>
          <a:prstGeom prst="rect">
            <a:avLst/>
          </a:prstGeom>
          <a:noFill/>
        </p:spPr>
        <p:txBody>
          <a:bodyPr wrap="none">
            <a:spAutoFit/>
          </a:bodyPr>
          <a:lstStyle/>
          <a:p>
            <a:pPr algn="ctr" fontAlgn="auto">
              <a:spcBef>
                <a:spcPts val="0"/>
              </a:spcBef>
              <a:spcAft>
                <a:spcPts val="0"/>
              </a:spcAft>
              <a:defRPr/>
            </a:pPr>
            <a:r>
              <a:rPr lang="en-US" sz="2400" kern="0" dirty="0">
                <a:latin typeface="Calibri"/>
                <a:cs typeface="+mn-cs"/>
              </a:rPr>
              <a:t>x</a:t>
            </a:r>
            <a:r>
              <a:rPr lang="en-US" sz="2400" kern="0" baseline="-25000" dirty="0">
                <a:latin typeface="Calibri"/>
                <a:cs typeface="+mn-cs"/>
              </a:rPr>
              <a:t>1</a:t>
            </a:r>
          </a:p>
        </p:txBody>
      </p:sp>
      <p:sp>
        <p:nvSpPr>
          <p:cNvPr id="51" name="TextBox 50"/>
          <p:cNvSpPr txBox="1"/>
          <p:nvPr/>
        </p:nvSpPr>
        <p:spPr>
          <a:xfrm>
            <a:off x="1298498" y="3573729"/>
            <a:ext cx="422275" cy="461963"/>
          </a:xfrm>
          <a:prstGeom prst="rect">
            <a:avLst/>
          </a:prstGeom>
          <a:noFill/>
        </p:spPr>
        <p:txBody>
          <a:bodyPr wrap="none">
            <a:spAutoFit/>
          </a:bodyPr>
          <a:lstStyle/>
          <a:p>
            <a:pPr algn="ctr" fontAlgn="auto">
              <a:spcBef>
                <a:spcPts val="0"/>
              </a:spcBef>
              <a:spcAft>
                <a:spcPts val="0"/>
              </a:spcAft>
              <a:defRPr/>
            </a:pPr>
            <a:r>
              <a:rPr lang="en-US" sz="2400" kern="0" dirty="0">
                <a:latin typeface="Calibri"/>
                <a:cs typeface="+mn-cs"/>
              </a:rPr>
              <a:t>x</a:t>
            </a:r>
            <a:r>
              <a:rPr lang="en-US" sz="2400" kern="0" baseline="-25000" dirty="0">
                <a:latin typeface="Calibri"/>
                <a:cs typeface="+mn-cs"/>
              </a:rPr>
              <a:t>2</a:t>
            </a:r>
          </a:p>
        </p:txBody>
      </p:sp>
      <p:sp>
        <p:nvSpPr>
          <p:cNvPr id="52" name="TextBox 51"/>
          <p:cNvSpPr txBox="1"/>
          <p:nvPr/>
        </p:nvSpPr>
        <p:spPr>
          <a:xfrm>
            <a:off x="1298498" y="4492892"/>
            <a:ext cx="422275" cy="460375"/>
          </a:xfrm>
          <a:prstGeom prst="rect">
            <a:avLst/>
          </a:prstGeom>
          <a:noFill/>
        </p:spPr>
        <p:txBody>
          <a:bodyPr wrap="none">
            <a:spAutoFit/>
          </a:bodyPr>
          <a:lstStyle/>
          <a:p>
            <a:pPr algn="ctr" fontAlgn="auto">
              <a:spcBef>
                <a:spcPts val="0"/>
              </a:spcBef>
              <a:spcAft>
                <a:spcPts val="0"/>
              </a:spcAft>
              <a:defRPr/>
            </a:pPr>
            <a:r>
              <a:rPr lang="en-US" sz="2400" kern="0" dirty="0">
                <a:solidFill>
                  <a:sysClr val="windowText" lastClr="000000"/>
                </a:solidFill>
                <a:latin typeface="Calibri"/>
                <a:cs typeface="+mn-cs"/>
              </a:rPr>
              <a:t>x</a:t>
            </a:r>
            <a:r>
              <a:rPr lang="en-US" sz="2400" kern="0" baseline="-25000" dirty="0">
                <a:solidFill>
                  <a:sysClr val="windowText" lastClr="000000"/>
                </a:solidFill>
                <a:latin typeface="Calibri"/>
                <a:cs typeface="+mn-cs"/>
              </a:rPr>
              <a:t>3</a:t>
            </a:r>
          </a:p>
        </p:txBody>
      </p:sp>
      <p:sp>
        <p:nvSpPr>
          <p:cNvPr id="53" name="TextBox 52"/>
          <p:cNvSpPr txBox="1"/>
          <p:nvPr/>
        </p:nvSpPr>
        <p:spPr>
          <a:xfrm>
            <a:off x="1280424" y="5437454"/>
            <a:ext cx="421910" cy="461665"/>
          </a:xfrm>
          <a:prstGeom prst="rect">
            <a:avLst/>
          </a:prstGeom>
          <a:noFill/>
        </p:spPr>
        <p:txBody>
          <a:bodyPr wrap="none">
            <a:spAutoFit/>
          </a:bodyPr>
          <a:lstStyle/>
          <a:p>
            <a:pPr algn="ctr" fontAlgn="auto">
              <a:spcBef>
                <a:spcPts val="0"/>
              </a:spcBef>
              <a:spcAft>
                <a:spcPts val="0"/>
              </a:spcAft>
              <a:defRPr/>
            </a:pPr>
            <a:r>
              <a:rPr lang="en-US" sz="2400" kern="0" dirty="0" smtClean="0">
                <a:solidFill>
                  <a:sysClr val="windowText" lastClr="000000"/>
                </a:solidFill>
                <a:latin typeface="Calibri"/>
              </a:rPr>
              <a:t>x</a:t>
            </a:r>
            <a:r>
              <a:rPr lang="en-US" sz="2400" kern="0" baseline="-25000" dirty="0" smtClean="0">
                <a:solidFill>
                  <a:sysClr val="windowText" lastClr="000000"/>
                </a:solidFill>
                <a:latin typeface="Calibri"/>
              </a:rPr>
              <a:t>4</a:t>
            </a:r>
            <a:endParaRPr lang="en-US" sz="2400" kern="0" baseline="-25000" dirty="0">
              <a:solidFill>
                <a:sysClr val="window" lastClr="FFFFFF"/>
              </a:solidFill>
              <a:latin typeface="Calibri"/>
              <a:cs typeface="+mn-cs"/>
            </a:endParaRPr>
          </a:p>
        </p:txBody>
      </p:sp>
      <p:sp>
        <p:nvSpPr>
          <p:cNvPr id="54" name="Oval 53"/>
          <p:cNvSpPr/>
          <p:nvPr/>
        </p:nvSpPr>
        <p:spPr>
          <a:xfrm>
            <a:off x="3052686" y="4392879"/>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55" name="Straight Arrow Connector 63"/>
          <p:cNvCxnSpPr>
            <a:cxnSpLocks noChangeShapeType="1"/>
            <a:stCxn id="44" idx="6"/>
            <a:endCxn id="54" idx="2"/>
          </p:cNvCxnSpPr>
          <p:nvPr/>
        </p:nvCxnSpPr>
        <p:spPr bwMode="auto">
          <a:xfrm>
            <a:off x="1839836" y="2908567"/>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64"/>
          <p:cNvCxnSpPr>
            <a:cxnSpLocks noChangeShapeType="1"/>
            <a:endCxn id="54" idx="2"/>
          </p:cNvCxnSpPr>
          <p:nvPr/>
        </p:nvCxnSpPr>
        <p:spPr bwMode="auto">
          <a:xfrm>
            <a:off x="1839836" y="3826142"/>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7" name="Straight Arrow Connector 65"/>
          <p:cNvCxnSpPr>
            <a:cxnSpLocks noChangeShapeType="1"/>
            <a:endCxn id="54" idx="2"/>
          </p:cNvCxnSpPr>
          <p:nvPr/>
        </p:nvCxnSpPr>
        <p:spPr bwMode="auto">
          <a:xfrm flipV="1">
            <a:off x="1839836" y="4745304"/>
            <a:ext cx="1212850" cy="91916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8" name="Straight Arrow Connector 66"/>
          <p:cNvCxnSpPr>
            <a:cxnSpLocks noChangeShapeType="1"/>
            <a:stCxn id="42" idx="6"/>
            <a:endCxn id="54" idx="2"/>
          </p:cNvCxnSpPr>
          <p:nvPr/>
        </p:nvCxnSpPr>
        <p:spPr bwMode="auto">
          <a:xfrm>
            <a:off x="1839836" y="4745304"/>
            <a:ext cx="1212850" cy="158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59" name="Oval 58"/>
          <p:cNvSpPr/>
          <p:nvPr/>
        </p:nvSpPr>
        <p:spPr>
          <a:xfrm>
            <a:off x="3052686" y="5310454"/>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60" name="Straight Arrow Connector 68"/>
          <p:cNvCxnSpPr>
            <a:cxnSpLocks noChangeShapeType="1"/>
          </p:cNvCxnSpPr>
          <p:nvPr/>
        </p:nvCxnSpPr>
        <p:spPr bwMode="auto">
          <a:xfrm>
            <a:off x="1839836" y="2908567"/>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9"/>
          <p:cNvCxnSpPr>
            <a:cxnSpLocks noChangeShapeType="1"/>
            <a:stCxn id="43" idx="6"/>
          </p:cNvCxnSpPr>
          <p:nvPr/>
        </p:nvCxnSpPr>
        <p:spPr bwMode="auto">
          <a:xfrm flipV="1">
            <a:off x="1839836" y="2908567"/>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70"/>
          <p:cNvCxnSpPr>
            <a:cxnSpLocks noChangeShapeType="1"/>
            <a:stCxn id="41" idx="6"/>
          </p:cNvCxnSpPr>
          <p:nvPr/>
        </p:nvCxnSpPr>
        <p:spPr bwMode="auto">
          <a:xfrm flipV="1">
            <a:off x="1839836" y="2908567"/>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3" name="Straight Arrow Connector 71"/>
          <p:cNvCxnSpPr>
            <a:cxnSpLocks noChangeShapeType="1"/>
            <a:stCxn id="42" idx="6"/>
          </p:cNvCxnSpPr>
          <p:nvPr/>
        </p:nvCxnSpPr>
        <p:spPr bwMode="auto">
          <a:xfrm flipV="1">
            <a:off x="1839836" y="2908567"/>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64" name="Oval 63"/>
          <p:cNvSpPr/>
          <p:nvPr/>
        </p:nvSpPr>
        <p:spPr>
          <a:xfrm>
            <a:off x="3052686" y="2554554"/>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66" name="Oval 65"/>
          <p:cNvSpPr/>
          <p:nvPr/>
        </p:nvSpPr>
        <p:spPr>
          <a:xfrm>
            <a:off x="4905298" y="3897579"/>
            <a:ext cx="712788"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67" name="Straight Arrow Connector 75"/>
          <p:cNvCxnSpPr>
            <a:cxnSpLocks noChangeShapeType="1"/>
            <a:stCxn id="64" idx="6"/>
            <a:endCxn id="66" idx="2"/>
          </p:cNvCxnSpPr>
          <p:nvPr/>
        </p:nvCxnSpPr>
        <p:spPr bwMode="auto">
          <a:xfrm>
            <a:off x="3765473" y="2908567"/>
            <a:ext cx="1139825" cy="134302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8" name="Straight Arrow Connector 76"/>
          <p:cNvCxnSpPr>
            <a:cxnSpLocks noChangeShapeType="1"/>
            <a:stCxn id="45" idx="6"/>
            <a:endCxn id="66" idx="2"/>
          </p:cNvCxnSpPr>
          <p:nvPr/>
        </p:nvCxnSpPr>
        <p:spPr bwMode="auto">
          <a:xfrm>
            <a:off x="3765473" y="3826142"/>
            <a:ext cx="1139825" cy="42545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9" name="Straight Arrow Connector 77"/>
          <p:cNvCxnSpPr>
            <a:cxnSpLocks noChangeShapeType="1"/>
            <a:stCxn id="59" idx="6"/>
            <a:endCxn id="66" idx="2"/>
          </p:cNvCxnSpPr>
          <p:nvPr/>
        </p:nvCxnSpPr>
        <p:spPr bwMode="auto">
          <a:xfrm flipV="1">
            <a:off x="3765473" y="4251592"/>
            <a:ext cx="1139825" cy="14128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70" name="Straight Arrow Connector 78"/>
          <p:cNvCxnSpPr>
            <a:cxnSpLocks noChangeShapeType="1"/>
            <a:stCxn id="54" idx="6"/>
            <a:endCxn id="66" idx="2"/>
          </p:cNvCxnSpPr>
          <p:nvPr/>
        </p:nvCxnSpPr>
        <p:spPr bwMode="auto">
          <a:xfrm flipV="1">
            <a:off x="3765473" y="4251592"/>
            <a:ext cx="1139825" cy="49371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1181258" y="6088329"/>
            <a:ext cx="739305"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rPr>
              <a:t>Input</a:t>
            </a:r>
            <a:endParaRPr lang="en-US" sz="2000" kern="0" baseline="-25000" dirty="0">
              <a:latin typeface="Calibri"/>
              <a:cs typeface="+mn-cs"/>
            </a:endParaRPr>
          </a:p>
        </p:txBody>
      </p:sp>
      <p:sp>
        <p:nvSpPr>
          <p:cNvPr id="76" name="TextBox 75"/>
          <p:cNvSpPr txBox="1"/>
          <p:nvPr/>
        </p:nvSpPr>
        <p:spPr>
          <a:xfrm>
            <a:off x="2914535" y="6099442"/>
            <a:ext cx="1124027"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cs typeface="+mn-cs"/>
              </a:rPr>
              <a:t>Layer 1</a:t>
            </a:r>
            <a:r>
              <a:rPr lang="en-US" sz="2000" kern="0" dirty="0" smtClean="0">
                <a:solidFill>
                  <a:sysClr val="window" lastClr="FFFFFF"/>
                </a:solidFill>
                <a:latin typeface="Calibri"/>
                <a:cs typeface="+mn-cs"/>
              </a:rPr>
              <a:t> </a:t>
            </a:r>
            <a:r>
              <a:rPr lang="en-US" sz="2000" kern="0" dirty="0">
                <a:solidFill>
                  <a:sysClr val="window" lastClr="FFFFFF"/>
                </a:solidFill>
                <a:latin typeface="Calibri"/>
                <a:cs typeface="+mn-cs"/>
              </a:rPr>
              <a:t>3</a:t>
            </a:r>
            <a:endParaRPr lang="en-US" sz="2000" kern="0" baseline="-25000" dirty="0">
              <a:solidFill>
                <a:sysClr val="window" lastClr="FFFFFF"/>
              </a:solidFill>
              <a:latin typeface="Calibri"/>
              <a:cs typeface="+mn-cs"/>
            </a:endParaRPr>
          </a:p>
        </p:txBody>
      </p:sp>
      <p:sp>
        <p:nvSpPr>
          <p:cNvPr id="77" name="TextBox 76"/>
          <p:cNvSpPr txBox="1"/>
          <p:nvPr/>
        </p:nvSpPr>
        <p:spPr>
          <a:xfrm>
            <a:off x="4816398" y="4802454"/>
            <a:ext cx="936625" cy="400050"/>
          </a:xfrm>
          <a:prstGeom prst="rect">
            <a:avLst/>
          </a:prstGeom>
          <a:noFill/>
        </p:spPr>
        <p:txBody>
          <a:bodyPr wrap="none">
            <a:spAutoFit/>
          </a:bodyPr>
          <a:lstStyle/>
          <a:p>
            <a:pPr algn="ctr" fontAlgn="auto">
              <a:spcBef>
                <a:spcPts val="0"/>
              </a:spcBef>
              <a:spcAft>
                <a:spcPts val="0"/>
              </a:spcAft>
              <a:defRPr/>
            </a:pPr>
            <a:r>
              <a:rPr lang="en-US" sz="2000" kern="0" dirty="0">
                <a:solidFill>
                  <a:sysClr val="window" lastClr="FFFFFF"/>
                </a:solidFill>
                <a:latin typeface="Calibri"/>
                <a:cs typeface="+mn-cs"/>
              </a:rPr>
              <a:t>Layer 3</a:t>
            </a:r>
            <a:endParaRPr lang="en-US" sz="2000" kern="0" baseline="-25000" dirty="0">
              <a:solidFill>
                <a:sysClr val="window" lastClr="FFFFFF"/>
              </a:solidFill>
              <a:latin typeface="Calibri"/>
              <a:cs typeface="+mn-cs"/>
            </a:endParaRPr>
          </a:p>
        </p:txBody>
      </p:sp>
      <p:cxnSp>
        <p:nvCxnSpPr>
          <p:cNvPr id="78" name="Straight Arrow Connector 95"/>
          <p:cNvCxnSpPr>
            <a:cxnSpLocks noChangeShapeType="1"/>
          </p:cNvCxnSpPr>
          <p:nvPr/>
        </p:nvCxnSpPr>
        <p:spPr bwMode="auto">
          <a:xfrm flipV="1">
            <a:off x="5640388" y="4264523"/>
            <a:ext cx="660400" cy="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pic>
        <p:nvPicPr>
          <p:cNvPr id="79" name="Picture 100"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584873" y="3965842"/>
            <a:ext cx="119221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68"/>
          <p:cNvCxnSpPr>
            <a:cxnSpLocks noChangeShapeType="1"/>
          </p:cNvCxnSpPr>
          <p:nvPr/>
        </p:nvCxnSpPr>
        <p:spPr bwMode="auto">
          <a:xfrm>
            <a:off x="1880491" y="5668435"/>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1" name="Straight Arrow Connector 63"/>
          <p:cNvCxnSpPr>
            <a:cxnSpLocks noChangeShapeType="1"/>
          </p:cNvCxnSpPr>
          <p:nvPr/>
        </p:nvCxnSpPr>
        <p:spPr bwMode="auto">
          <a:xfrm>
            <a:off x="1846264" y="3842984"/>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2" name="Straight Arrow Connector 64"/>
          <p:cNvCxnSpPr>
            <a:cxnSpLocks noChangeShapeType="1"/>
          </p:cNvCxnSpPr>
          <p:nvPr/>
        </p:nvCxnSpPr>
        <p:spPr bwMode="auto">
          <a:xfrm>
            <a:off x="1838170" y="4725751"/>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3" name="Straight Arrow Connector 63"/>
          <p:cNvCxnSpPr>
            <a:cxnSpLocks noChangeShapeType="1"/>
            <a:stCxn id="44" idx="6"/>
            <a:endCxn id="59" idx="2"/>
          </p:cNvCxnSpPr>
          <p:nvPr/>
        </p:nvCxnSpPr>
        <p:spPr bwMode="auto">
          <a:xfrm>
            <a:off x="1839836" y="2907773"/>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86" name="TextBox 85"/>
          <p:cNvSpPr txBox="1"/>
          <p:nvPr/>
        </p:nvSpPr>
        <p:spPr>
          <a:xfrm>
            <a:off x="4816398" y="6099442"/>
            <a:ext cx="1124027"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cs typeface="+mn-cs"/>
              </a:rPr>
              <a:t>Layer 2</a:t>
            </a:r>
            <a:r>
              <a:rPr lang="en-US" sz="2000" kern="0" dirty="0" smtClean="0">
                <a:solidFill>
                  <a:sysClr val="window" lastClr="FFFFFF"/>
                </a:solidFill>
                <a:latin typeface="Calibri"/>
                <a:cs typeface="+mn-cs"/>
              </a:rPr>
              <a:t> </a:t>
            </a:r>
            <a:r>
              <a:rPr lang="en-US" sz="2000" kern="0" dirty="0">
                <a:solidFill>
                  <a:sysClr val="window" lastClr="FFFFFF"/>
                </a:solidFill>
                <a:latin typeface="Calibri"/>
                <a:cs typeface="+mn-cs"/>
              </a:rPr>
              <a:t>3</a:t>
            </a:r>
            <a:endParaRPr lang="en-US" sz="2000" kern="0" baseline="-25000" dirty="0">
              <a:solidFill>
                <a:sysClr val="window" lastClr="FFFFFF"/>
              </a:solidFill>
              <a:latin typeface="Calibri"/>
              <a:cs typeface="+mn-cs"/>
            </a:endParaRPr>
          </a:p>
        </p:txBody>
      </p:sp>
      <mc:AlternateContent xmlns:mc="http://schemas.openxmlformats.org/markup-compatibility/2006" xmlns:a14="http://schemas.microsoft.com/office/drawing/2010/main">
        <mc:Choice Requires="a14">
          <p:sp>
            <p:nvSpPr>
              <p:cNvPr id="87" name="Rectangle 86"/>
              <p:cNvSpPr/>
              <p:nvPr/>
            </p:nvSpPr>
            <p:spPr>
              <a:xfrm>
                <a:off x="6392286" y="4078755"/>
                <a:ext cx="1518416" cy="369332"/>
              </a:xfrm>
              <a:prstGeom prst="rect">
                <a:avLst/>
              </a:prstGeom>
            </p:spPr>
            <p:txBody>
              <a:bodyPr wrap="square">
                <a:spAutoFit/>
              </a:bodyPr>
              <a:lstStyle/>
              <a:p>
                <a:r>
                  <a:rPr lang="en-US" altLang="en-US" dirty="0" smtClean="0"/>
                  <a:t> </a:t>
                </a:r>
                <a14:m>
                  <m:oMath xmlns:m="http://schemas.openxmlformats.org/officeDocument/2006/math">
                    <m:sSub>
                      <m:sSubPr>
                        <m:ctrlPr>
                          <a:rPr lang="en-US" altLang="en-US" i="1">
                            <a:latin typeface="Cambria Math" panose="02040503050406030204" pitchFamily="18" charset="0"/>
                          </a:rPr>
                        </m:ctrlPr>
                      </m:sSubPr>
                      <m:e>
                        <m:r>
                          <a:rPr lang="de-DE" altLang="en-US" b="1" i="1">
                            <a:latin typeface="Cambria Math" panose="02040503050406030204" pitchFamily="18" charset="0"/>
                          </a:rPr>
                          <m:t>𝒉</m:t>
                        </m:r>
                      </m:e>
                      <m:sub>
                        <m:r>
                          <a:rPr lang="de-DE" altLang="en-US" b="1" i="1">
                            <a:latin typeface="Cambria Math" panose="02040503050406030204" pitchFamily="18" charset="0"/>
                          </a:rPr>
                          <m:t>𝒘</m:t>
                        </m:r>
                      </m:sub>
                    </m:sSub>
                    <m:d>
                      <m:dPr>
                        <m:ctrlPr>
                          <a:rPr lang="de-DE" altLang="en-US" b="1" i="1">
                            <a:latin typeface="Cambria Math" panose="02040503050406030204" pitchFamily="18" charset="0"/>
                          </a:rPr>
                        </m:ctrlPr>
                      </m:dPr>
                      <m:e>
                        <m:r>
                          <a:rPr lang="de-DE" altLang="en-US" b="1" i="1">
                            <a:latin typeface="Cambria Math" panose="02040503050406030204" pitchFamily="18" charset="0"/>
                          </a:rPr>
                          <m:t>𝒙</m:t>
                        </m:r>
                      </m:e>
                    </m:d>
                  </m:oMath>
                </a14:m>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6392286" y="4078755"/>
                <a:ext cx="1518416"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4952846" y="2247462"/>
                <a:ext cx="3472810" cy="569580"/>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14:m>
                  <m:oMathPara xmlns:m="http://schemas.openxmlformats.org/officeDocument/2006/math">
                    <m:oMathParaPr>
                      <m:jc m:val="centerGroup"/>
                    </m:oMathParaPr>
                    <m:oMath xmlns:m="http://schemas.openxmlformats.org/officeDocument/2006/math">
                      <m:r>
                        <a:rPr lang="de-DE" sz="1800" b="0" i="1" kern="0" smtClean="0">
                          <a:latin typeface="Cambria Math" panose="02040503050406030204" pitchFamily="18" charset="0"/>
                          <a:ea typeface="Arial Unicode MS" pitchFamily="34" charset="-128"/>
                          <a:cs typeface="Arial Unicode MS" pitchFamily="34" charset="-128"/>
                        </a:rPr>
                        <m:t>𝑃</m:t>
                      </m:r>
                      <m:d>
                        <m:dPr>
                          <m:ctrlPr>
                            <a:rPr lang="de-DE" sz="1800" b="0" i="1" kern="0" smtClean="0">
                              <a:latin typeface="Cambria Math" panose="02040503050406030204" pitchFamily="18" charset="0"/>
                              <a:ea typeface="Arial Unicode MS" pitchFamily="34" charset="-128"/>
                              <a:cs typeface="Arial Unicode MS" pitchFamily="34" charset="-128"/>
                            </a:rPr>
                          </m:ctrlPr>
                        </m:dPr>
                        <m:e>
                          <m:r>
                            <a:rPr lang="de-DE" sz="1800" b="0" i="1" kern="0" smtClean="0">
                              <a:latin typeface="Cambria Math" panose="02040503050406030204" pitchFamily="18" charset="0"/>
                              <a:ea typeface="Arial Unicode MS" pitchFamily="34" charset="-128"/>
                              <a:cs typeface="Arial Unicode MS" pitchFamily="34" charset="-128"/>
                            </a:rPr>
                            <m:t>𝑦</m:t>
                          </m:r>
                          <m:r>
                            <a:rPr lang="de-DE" sz="1800" b="0" i="1" kern="0" smtClean="0">
                              <a:latin typeface="Cambria Math" panose="02040503050406030204" pitchFamily="18" charset="0"/>
                              <a:ea typeface="Arial Unicode MS" pitchFamily="34" charset="-128"/>
                              <a:cs typeface="Arial Unicode MS" pitchFamily="34" charset="-128"/>
                            </a:rPr>
                            <m:t>=1</m:t>
                          </m:r>
                        </m:e>
                        <m:e>
                          <m:r>
                            <a:rPr lang="de-DE" sz="1800" b="0" i="1" kern="0" smtClean="0">
                              <a:latin typeface="Cambria Math" panose="02040503050406030204" pitchFamily="18" charset="0"/>
                              <a:ea typeface="Arial Unicode MS" pitchFamily="34" charset="-128"/>
                              <a:cs typeface="Arial Unicode MS" pitchFamily="34" charset="-128"/>
                            </a:rPr>
                            <m:t>𝑥</m:t>
                          </m:r>
                        </m:e>
                      </m:d>
                      <m:r>
                        <a:rPr lang="de-DE" sz="1800" b="0" i="1" kern="0" smtClean="0">
                          <a:latin typeface="Cambria Math" panose="02040503050406030204" pitchFamily="18" charset="0"/>
                          <a:ea typeface="Arial Unicode MS" pitchFamily="34" charset="-128"/>
                          <a:cs typeface="Arial Unicode MS" pitchFamily="34" charset="-128"/>
                        </a:rPr>
                        <m:t>=</m:t>
                      </m:r>
                      <m:f>
                        <m:fPr>
                          <m:ctrlPr>
                            <a:rPr lang="de-DE" altLang="en-US" i="1">
                              <a:latin typeface="Cambria Math" panose="02040503050406030204" pitchFamily="18" charset="0"/>
                              <a:ea typeface="Cambria Math" panose="02040503050406030204" pitchFamily="18" charset="0"/>
                            </a:rPr>
                          </m:ctrlPr>
                        </m:fPr>
                        <m:num>
                          <m:r>
                            <a:rPr lang="de-DE" altLang="en-US" b="0" i="1">
                              <a:latin typeface="Cambria Math" panose="02040503050406030204" pitchFamily="18" charset="0"/>
                              <a:ea typeface="Cambria Math" panose="02040503050406030204" pitchFamily="18" charset="0"/>
                            </a:rPr>
                            <m:t>1</m:t>
                          </m:r>
                        </m:num>
                        <m:den>
                          <m:r>
                            <a:rPr lang="de-DE" altLang="en-US" b="0" i="1">
                              <a:latin typeface="Cambria Math" panose="02040503050406030204" pitchFamily="18" charset="0"/>
                              <a:ea typeface="Cambria Math" panose="02040503050406030204" pitchFamily="18" charset="0"/>
                            </a:rPr>
                            <m:t>1+</m:t>
                          </m:r>
                          <m:r>
                            <a:rPr lang="de-DE" altLang="en-US" b="0" i="1">
                              <a:latin typeface="Cambria Math" panose="02040503050406030204" pitchFamily="18" charset="0"/>
                              <a:ea typeface="Cambria Math" panose="02040503050406030204" pitchFamily="18" charset="0"/>
                            </a:rPr>
                            <m:t>𝑒𝑥𝑝</m:t>
                          </m:r>
                          <m:r>
                            <a:rPr lang="de-DE" altLang="en-US" b="0" i="1">
                              <a:latin typeface="Cambria Math" panose="02040503050406030204" pitchFamily="18" charset="0"/>
                              <a:ea typeface="Cambria Math" panose="02040503050406030204" pitchFamily="18" charset="0"/>
                            </a:rPr>
                            <m:t>(−</m:t>
                          </m:r>
                          <m:sSup>
                            <m:sSupPr>
                              <m:ctrlPr>
                                <a:rPr lang="de-DE" altLang="en-US" i="1">
                                  <a:latin typeface="Cambria Math" panose="02040503050406030204" pitchFamily="18" charset="0"/>
                                  <a:ea typeface="Cambria Math" panose="02040503050406030204" pitchFamily="18" charset="0"/>
                                </a:rPr>
                              </m:ctrlPr>
                            </m:sSupPr>
                            <m:e>
                              <m:r>
                                <a:rPr lang="de-DE" altLang="en-US" b="0" i="1">
                                  <a:latin typeface="Cambria Math" panose="02040503050406030204" pitchFamily="18" charset="0"/>
                                  <a:ea typeface="Cambria Math" panose="02040503050406030204" pitchFamily="18" charset="0"/>
                                </a:rPr>
                                <m:t>𝑤</m:t>
                              </m:r>
                            </m:e>
                            <m:sup>
                              <m:r>
                                <a:rPr lang="de-DE" altLang="en-US" b="0" i="1">
                                  <a:latin typeface="Cambria Math" panose="02040503050406030204" pitchFamily="18" charset="0"/>
                                  <a:ea typeface="Cambria Math" panose="02040503050406030204" pitchFamily="18" charset="0"/>
                                </a:rPr>
                                <m:t>𝑇</m:t>
                              </m:r>
                            </m:sup>
                          </m:sSup>
                          <m:r>
                            <a:rPr lang="de-DE" altLang="en-US" b="0" i="1">
                              <a:latin typeface="Cambria Math" panose="02040503050406030204" pitchFamily="18" charset="0"/>
                              <a:ea typeface="Cambria Math" panose="02040503050406030204" pitchFamily="18" charset="0"/>
                            </a:rPr>
                            <m:t>𝑥</m:t>
                          </m:r>
                          <m:r>
                            <a:rPr lang="de-DE" altLang="en-US" b="0" i="1">
                              <a:latin typeface="Cambria Math" panose="02040503050406030204" pitchFamily="18" charset="0"/>
                              <a:ea typeface="Cambria Math" panose="02040503050406030204" pitchFamily="18" charset="0"/>
                            </a:rPr>
                            <m:t>)</m:t>
                          </m:r>
                        </m:den>
                      </m:f>
                      <m:r>
                        <a:rPr lang="de-DE" altLang="en-US" b="0" i="0" smtClean="0">
                          <a:latin typeface="Cambria Math" panose="02040503050406030204" pitchFamily="18" charset="0"/>
                          <a:ea typeface="Cambria Math" panose="02040503050406030204" pitchFamily="18" charset="0"/>
                        </a:rPr>
                        <m:t>=</m:t>
                      </m:r>
                      <m:r>
                        <m:rPr>
                          <m:sty m:val="p"/>
                        </m:rPr>
                        <a:rPr lang="de-DE" altLang="en-US" b="0" i="0" smtClean="0">
                          <a:latin typeface="Cambria Math" panose="02040503050406030204" pitchFamily="18" charset="0"/>
                          <a:ea typeface="Cambria Math" panose="02040503050406030204" pitchFamily="18" charset="0"/>
                        </a:rPr>
                        <m:t>p</m:t>
                      </m:r>
                    </m:oMath>
                  </m:oMathPara>
                </a14:m>
                <a:endParaRPr lang="en-US" sz="1800" kern="0" dirty="0" err="1" smtClean="0">
                  <a:ea typeface="Arial Unicode MS" pitchFamily="34" charset="-128"/>
                  <a:cs typeface="Arial Unicode MS" pitchFamily="34" charset="-128"/>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4952846" y="2247462"/>
                <a:ext cx="3472810" cy="56958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4874614" y="2872165"/>
                <a:ext cx="21919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kern="0" smtClean="0">
                          <a:latin typeface="Cambria Math" panose="02040503050406030204" pitchFamily="18" charset="0"/>
                          <a:ea typeface="Arial Unicode MS" pitchFamily="34" charset="-128"/>
                          <a:cs typeface="Arial Unicode MS" pitchFamily="34" charset="-128"/>
                        </a:rPr>
                        <m:t>𝑃</m:t>
                      </m:r>
                      <m:d>
                        <m:dPr>
                          <m:ctrlPr>
                            <a:rPr lang="de-DE" i="1" kern="0">
                              <a:latin typeface="Cambria Math" panose="02040503050406030204" pitchFamily="18" charset="0"/>
                              <a:ea typeface="Arial Unicode MS" pitchFamily="34" charset="-128"/>
                              <a:cs typeface="Arial Unicode MS" pitchFamily="34" charset="-128"/>
                            </a:rPr>
                          </m:ctrlPr>
                        </m:dPr>
                        <m:e>
                          <m:r>
                            <a:rPr lang="de-DE" i="1" kern="0">
                              <a:latin typeface="Cambria Math" panose="02040503050406030204" pitchFamily="18" charset="0"/>
                              <a:ea typeface="Arial Unicode MS" pitchFamily="34" charset="-128"/>
                              <a:cs typeface="Arial Unicode MS" pitchFamily="34" charset="-128"/>
                            </a:rPr>
                            <m:t>𝑦</m:t>
                          </m:r>
                          <m:r>
                            <a:rPr lang="de-DE" i="1" kern="0">
                              <a:latin typeface="Cambria Math" panose="02040503050406030204" pitchFamily="18" charset="0"/>
                              <a:ea typeface="Arial Unicode MS" pitchFamily="34" charset="-128"/>
                              <a:cs typeface="Arial Unicode MS" pitchFamily="34" charset="-128"/>
                            </a:rPr>
                            <m:t>=0</m:t>
                          </m:r>
                        </m:e>
                        <m:e>
                          <m:r>
                            <a:rPr lang="de-DE" i="1" kern="0">
                              <a:latin typeface="Cambria Math" panose="02040503050406030204" pitchFamily="18" charset="0"/>
                              <a:ea typeface="Arial Unicode MS" pitchFamily="34" charset="-128"/>
                              <a:cs typeface="Arial Unicode MS" pitchFamily="34" charset="-128"/>
                            </a:rPr>
                            <m:t>𝑥</m:t>
                          </m:r>
                        </m:e>
                      </m:d>
                      <m:r>
                        <a:rPr lang="de-DE" b="0" i="1" kern="0" smtClean="0">
                          <a:latin typeface="Cambria Math" panose="02040503050406030204" pitchFamily="18" charset="0"/>
                          <a:ea typeface="Arial Unicode MS" pitchFamily="34" charset="-128"/>
                          <a:cs typeface="Arial Unicode MS" pitchFamily="34" charset="-128"/>
                        </a:rPr>
                        <m:t>=1−</m:t>
                      </m:r>
                      <m:r>
                        <a:rPr lang="de-DE" b="0" i="1" kern="0" smtClean="0">
                          <a:latin typeface="Cambria Math" panose="02040503050406030204" pitchFamily="18" charset="0"/>
                          <a:ea typeface="Arial Unicode MS" pitchFamily="34" charset="-128"/>
                          <a:cs typeface="Arial Unicode MS" pitchFamily="34" charset="-128"/>
                        </a:rPr>
                        <m:t>𝑝</m:t>
                      </m:r>
                    </m:oMath>
                  </m:oMathPara>
                </a14:m>
                <a:endParaRPr lang="en-US" dirty="0"/>
              </a:p>
            </p:txBody>
          </p:sp>
        </mc:Choice>
        <mc:Fallback xmlns="">
          <p:sp>
            <p:nvSpPr>
              <p:cNvPr id="89" name="Rectangle 88"/>
              <p:cNvSpPr>
                <a:spLocks noRot="1" noChangeAspect="1" noMove="1" noResize="1" noEditPoints="1" noAdjustHandles="1" noChangeArrowheads="1" noChangeShapeType="1" noTextEdit="1"/>
              </p:cNvSpPr>
              <p:nvPr/>
            </p:nvSpPr>
            <p:spPr>
              <a:xfrm>
                <a:off x="4874614" y="2872165"/>
                <a:ext cx="2191947" cy="369332"/>
              </a:xfrm>
              <a:prstGeom prst="rect">
                <a:avLst/>
              </a:prstGeom>
              <a:blipFill rotWithShape="0">
                <a:blip r:embed="rId7"/>
                <a:stretch>
                  <a:fillRect b="-8197"/>
                </a:stretch>
              </a:blipFill>
            </p:spPr>
            <p:txBody>
              <a:bodyPr/>
              <a:lstStyle/>
              <a:p>
                <a:r>
                  <a:rPr lang="en-US">
                    <a:noFill/>
                  </a:rPr>
                  <a:t> </a:t>
                </a:r>
              </a:p>
            </p:txBody>
          </p:sp>
        </mc:Fallback>
      </mc:AlternateContent>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788" y="4745304"/>
            <a:ext cx="2316492" cy="1478612"/>
          </a:xfrm>
          <a:prstGeom prst="rect">
            <a:avLst/>
          </a:prstGeom>
        </p:spPr>
      </p:pic>
    </p:spTree>
    <p:extLst>
      <p:ext uri="{BB962C8B-B14F-4D97-AF65-F5344CB8AC3E}">
        <p14:creationId xmlns:p14="http://schemas.microsoft.com/office/powerpoint/2010/main" val="1296300464"/>
      </p:ext>
    </p:extLst>
  </p:cSld>
  <p:clrMapOvr>
    <a:masterClrMapping/>
  </p:clrMapOvr>
  <mc:AlternateContent xmlns:mc="http://schemas.openxmlformats.org/markup-compatibility/2006">
    <mc:Choice xmlns:p14="http://schemas.microsoft.com/office/powerpoint/2010/main" Requires="p14">
      <p:transition spd="slow" p14:dur="2000" advTm="75853"/>
    </mc:Choice>
    <mc:Fallback>
      <p:transition spd="slow" advTm="7585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Handling multi-</a:t>
            </a:r>
            <a:r>
              <a:rPr lang="de-DE" dirty="0" err="1" smtClean="0"/>
              <a:t>class</a:t>
            </a:r>
            <a:r>
              <a:rPr lang="de-DE" dirty="0" smtClean="0"/>
              <a:t>? </a:t>
            </a:r>
            <a:r>
              <a:rPr lang="de-DE" dirty="0" err="1" smtClean="0"/>
              <a:t>Almost</a:t>
            </a:r>
            <a:r>
              <a:rPr lang="de-DE" dirty="0" smtClean="0"/>
              <a:t> </a:t>
            </a:r>
            <a:r>
              <a:rPr lang="de-DE" dirty="0" err="1" smtClean="0"/>
              <a:t>the</a:t>
            </a:r>
            <a:r>
              <a:rPr lang="de-DE" dirty="0" smtClean="0"/>
              <a:t> same </a:t>
            </a:r>
            <a:r>
              <a:rPr lang="de-DE" dirty="0" err="1" smtClean="0"/>
              <a:t>thing</a:t>
            </a:r>
            <a:endParaRPr lang="en-US" dirty="0"/>
          </a:p>
        </p:txBody>
      </p:sp>
      <p:sp>
        <p:nvSpPr>
          <p:cNvPr id="3" name="Text Placeholder 2"/>
          <p:cNvSpPr>
            <a:spLocks noGrp="1"/>
          </p:cNvSpPr>
          <p:nvPr>
            <p:ph type="body" sz="quarter" idx="10"/>
          </p:nvPr>
        </p:nvSpPr>
        <p:spPr>
          <a:xfrm>
            <a:off x="413210" y="1706854"/>
            <a:ext cx="8494713" cy="4391026"/>
          </a:xfrm>
        </p:spPr>
        <p:txBody>
          <a:bodyPr/>
          <a:lstStyle/>
          <a:p>
            <a:r>
              <a:rPr lang="de-DE" dirty="0" smtClean="0"/>
              <a:t>String </a:t>
            </a:r>
            <a:r>
              <a:rPr lang="de-DE" dirty="0" err="1" smtClean="0"/>
              <a:t>together</a:t>
            </a:r>
            <a:r>
              <a:rPr lang="de-DE" dirty="0" smtClean="0"/>
              <a:t> multiple </a:t>
            </a:r>
            <a:r>
              <a:rPr lang="de-DE" dirty="0" err="1" smtClean="0"/>
              <a:t>logistic</a:t>
            </a:r>
            <a:r>
              <a:rPr lang="de-DE" dirty="0" smtClean="0"/>
              <a:t> </a:t>
            </a:r>
            <a:r>
              <a:rPr lang="de-DE" dirty="0" err="1" smtClean="0"/>
              <a:t>units</a:t>
            </a:r>
            <a:endParaRPr lang="en-US" dirty="0"/>
          </a:p>
        </p:txBody>
      </p:sp>
      <p:sp>
        <p:nvSpPr>
          <p:cNvPr id="41" name="Oval 40"/>
          <p:cNvSpPr/>
          <p:nvPr/>
        </p:nvSpPr>
        <p:spPr>
          <a:xfrm>
            <a:off x="393268" y="5098585"/>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2" name="Oval 41"/>
          <p:cNvSpPr/>
          <p:nvPr/>
        </p:nvSpPr>
        <p:spPr>
          <a:xfrm>
            <a:off x="393268" y="4181010"/>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3" name="Oval 42"/>
          <p:cNvSpPr/>
          <p:nvPr/>
        </p:nvSpPr>
        <p:spPr>
          <a:xfrm>
            <a:off x="393268" y="3261848"/>
            <a:ext cx="712788" cy="706437"/>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4" name="Oval 43"/>
          <p:cNvSpPr/>
          <p:nvPr/>
        </p:nvSpPr>
        <p:spPr>
          <a:xfrm>
            <a:off x="393268" y="2342685"/>
            <a:ext cx="712788" cy="706438"/>
          </a:xfrm>
          <a:prstGeom prst="ellipse">
            <a:avLst/>
          </a:prstGeom>
          <a:noFill/>
          <a:ln w="57150" cap="flat" cmpd="sng" algn="ctr">
            <a:solidFill>
              <a:srgbClr val="00B0F0"/>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45" name="Oval 44"/>
          <p:cNvSpPr/>
          <p:nvPr/>
        </p:nvSpPr>
        <p:spPr>
          <a:xfrm>
            <a:off x="2318906" y="3261848"/>
            <a:ext cx="712787" cy="706437"/>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46" name="Straight Arrow Connector 54"/>
          <p:cNvCxnSpPr>
            <a:cxnSpLocks noChangeShapeType="1"/>
            <a:stCxn id="44" idx="6"/>
            <a:endCxn id="45" idx="2"/>
          </p:cNvCxnSpPr>
          <p:nvPr/>
        </p:nvCxnSpPr>
        <p:spPr bwMode="auto">
          <a:xfrm>
            <a:off x="1106056" y="2696698"/>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55"/>
          <p:cNvCxnSpPr>
            <a:cxnSpLocks noChangeShapeType="1"/>
            <a:stCxn id="43" idx="6"/>
            <a:endCxn id="45" idx="2"/>
          </p:cNvCxnSpPr>
          <p:nvPr/>
        </p:nvCxnSpPr>
        <p:spPr bwMode="auto">
          <a:xfrm>
            <a:off x="1106056" y="3614273"/>
            <a:ext cx="1212850" cy="158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8" name="Straight Arrow Connector 56"/>
          <p:cNvCxnSpPr>
            <a:cxnSpLocks noChangeShapeType="1"/>
            <a:stCxn id="41" idx="6"/>
            <a:endCxn id="45" idx="2"/>
          </p:cNvCxnSpPr>
          <p:nvPr/>
        </p:nvCxnSpPr>
        <p:spPr bwMode="auto">
          <a:xfrm flipV="1">
            <a:off x="1106056" y="3614273"/>
            <a:ext cx="1212850" cy="1838325"/>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49" name="Straight Arrow Connector 57"/>
          <p:cNvCxnSpPr>
            <a:cxnSpLocks noChangeShapeType="1"/>
            <a:stCxn id="42" idx="6"/>
            <a:endCxn id="45" idx="2"/>
          </p:cNvCxnSpPr>
          <p:nvPr/>
        </p:nvCxnSpPr>
        <p:spPr bwMode="auto">
          <a:xfrm flipV="1">
            <a:off x="1106056" y="3614273"/>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564718" y="2442698"/>
            <a:ext cx="422275" cy="461962"/>
          </a:xfrm>
          <a:prstGeom prst="rect">
            <a:avLst/>
          </a:prstGeom>
          <a:noFill/>
        </p:spPr>
        <p:txBody>
          <a:bodyPr wrap="none">
            <a:spAutoFit/>
          </a:bodyPr>
          <a:lstStyle/>
          <a:p>
            <a:pPr algn="ctr" fontAlgn="auto">
              <a:spcBef>
                <a:spcPts val="0"/>
              </a:spcBef>
              <a:spcAft>
                <a:spcPts val="0"/>
              </a:spcAft>
              <a:defRPr/>
            </a:pPr>
            <a:r>
              <a:rPr lang="en-US" sz="2400" kern="0" dirty="0">
                <a:latin typeface="Calibri"/>
                <a:cs typeface="+mn-cs"/>
              </a:rPr>
              <a:t>x</a:t>
            </a:r>
            <a:r>
              <a:rPr lang="en-US" sz="2400" kern="0" baseline="-25000" dirty="0">
                <a:latin typeface="Calibri"/>
                <a:cs typeface="+mn-cs"/>
              </a:rPr>
              <a:t>1</a:t>
            </a:r>
          </a:p>
        </p:txBody>
      </p:sp>
      <p:sp>
        <p:nvSpPr>
          <p:cNvPr id="51" name="TextBox 50"/>
          <p:cNvSpPr txBox="1"/>
          <p:nvPr/>
        </p:nvSpPr>
        <p:spPr>
          <a:xfrm>
            <a:off x="564718" y="3361860"/>
            <a:ext cx="422275" cy="461963"/>
          </a:xfrm>
          <a:prstGeom prst="rect">
            <a:avLst/>
          </a:prstGeom>
          <a:noFill/>
        </p:spPr>
        <p:txBody>
          <a:bodyPr wrap="none">
            <a:spAutoFit/>
          </a:bodyPr>
          <a:lstStyle/>
          <a:p>
            <a:pPr algn="ctr" fontAlgn="auto">
              <a:spcBef>
                <a:spcPts val="0"/>
              </a:spcBef>
              <a:spcAft>
                <a:spcPts val="0"/>
              </a:spcAft>
              <a:defRPr/>
            </a:pPr>
            <a:r>
              <a:rPr lang="en-US" sz="2400" kern="0" dirty="0">
                <a:latin typeface="Calibri"/>
                <a:cs typeface="+mn-cs"/>
              </a:rPr>
              <a:t>x</a:t>
            </a:r>
            <a:r>
              <a:rPr lang="en-US" sz="2400" kern="0" baseline="-25000" dirty="0">
                <a:latin typeface="Calibri"/>
                <a:cs typeface="+mn-cs"/>
              </a:rPr>
              <a:t>2</a:t>
            </a:r>
          </a:p>
        </p:txBody>
      </p:sp>
      <p:sp>
        <p:nvSpPr>
          <p:cNvPr id="52" name="TextBox 51"/>
          <p:cNvSpPr txBox="1"/>
          <p:nvPr/>
        </p:nvSpPr>
        <p:spPr>
          <a:xfrm>
            <a:off x="564718" y="4281023"/>
            <a:ext cx="422275" cy="460375"/>
          </a:xfrm>
          <a:prstGeom prst="rect">
            <a:avLst/>
          </a:prstGeom>
          <a:noFill/>
        </p:spPr>
        <p:txBody>
          <a:bodyPr wrap="none">
            <a:spAutoFit/>
          </a:bodyPr>
          <a:lstStyle/>
          <a:p>
            <a:pPr algn="ctr" fontAlgn="auto">
              <a:spcBef>
                <a:spcPts val="0"/>
              </a:spcBef>
              <a:spcAft>
                <a:spcPts val="0"/>
              </a:spcAft>
              <a:defRPr/>
            </a:pPr>
            <a:r>
              <a:rPr lang="en-US" sz="2400" kern="0" dirty="0">
                <a:solidFill>
                  <a:sysClr val="windowText" lastClr="000000"/>
                </a:solidFill>
                <a:latin typeface="Calibri"/>
                <a:cs typeface="+mn-cs"/>
              </a:rPr>
              <a:t>x</a:t>
            </a:r>
            <a:r>
              <a:rPr lang="en-US" sz="2400" kern="0" baseline="-25000" dirty="0">
                <a:solidFill>
                  <a:sysClr val="windowText" lastClr="000000"/>
                </a:solidFill>
                <a:latin typeface="Calibri"/>
                <a:cs typeface="+mn-cs"/>
              </a:rPr>
              <a:t>3</a:t>
            </a:r>
          </a:p>
        </p:txBody>
      </p:sp>
      <p:sp>
        <p:nvSpPr>
          <p:cNvPr id="53" name="TextBox 52"/>
          <p:cNvSpPr txBox="1"/>
          <p:nvPr/>
        </p:nvSpPr>
        <p:spPr>
          <a:xfrm>
            <a:off x="546644" y="5225585"/>
            <a:ext cx="421910" cy="461665"/>
          </a:xfrm>
          <a:prstGeom prst="rect">
            <a:avLst/>
          </a:prstGeom>
          <a:noFill/>
        </p:spPr>
        <p:txBody>
          <a:bodyPr wrap="none">
            <a:spAutoFit/>
          </a:bodyPr>
          <a:lstStyle/>
          <a:p>
            <a:pPr algn="ctr" fontAlgn="auto">
              <a:spcBef>
                <a:spcPts val="0"/>
              </a:spcBef>
              <a:spcAft>
                <a:spcPts val="0"/>
              </a:spcAft>
              <a:defRPr/>
            </a:pPr>
            <a:r>
              <a:rPr lang="en-US" sz="2400" kern="0" dirty="0" smtClean="0">
                <a:solidFill>
                  <a:sysClr val="windowText" lastClr="000000"/>
                </a:solidFill>
                <a:latin typeface="Calibri"/>
              </a:rPr>
              <a:t>x</a:t>
            </a:r>
            <a:r>
              <a:rPr lang="en-US" sz="2400" kern="0" baseline="-25000" dirty="0" smtClean="0">
                <a:solidFill>
                  <a:sysClr val="windowText" lastClr="000000"/>
                </a:solidFill>
                <a:latin typeface="Calibri"/>
              </a:rPr>
              <a:t>4</a:t>
            </a:r>
            <a:endParaRPr lang="en-US" sz="2400" kern="0" baseline="-25000" dirty="0">
              <a:solidFill>
                <a:sysClr val="window" lastClr="FFFFFF"/>
              </a:solidFill>
              <a:latin typeface="Calibri"/>
              <a:cs typeface="+mn-cs"/>
            </a:endParaRPr>
          </a:p>
        </p:txBody>
      </p:sp>
      <p:sp>
        <p:nvSpPr>
          <p:cNvPr id="54" name="Oval 53"/>
          <p:cNvSpPr/>
          <p:nvPr/>
        </p:nvSpPr>
        <p:spPr>
          <a:xfrm>
            <a:off x="2318906" y="4181010"/>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55" name="Straight Arrow Connector 63"/>
          <p:cNvCxnSpPr>
            <a:cxnSpLocks noChangeShapeType="1"/>
            <a:stCxn id="44" idx="6"/>
            <a:endCxn id="54" idx="2"/>
          </p:cNvCxnSpPr>
          <p:nvPr/>
        </p:nvCxnSpPr>
        <p:spPr bwMode="auto">
          <a:xfrm>
            <a:off x="1106056" y="2696698"/>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64"/>
          <p:cNvCxnSpPr>
            <a:cxnSpLocks noChangeShapeType="1"/>
            <a:endCxn id="54" idx="2"/>
          </p:cNvCxnSpPr>
          <p:nvPr/>
        </p:nvCxnSpPr>
        <p:spPr bwMode="auto">
          <a:xfrm>
            <a:off x="1106056" y="3614273"/>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7" name="Straight Arrow Connector 65"/>
          <p:cNvCxnSpPr>
            <a:cxnSpLocks noChangeShapeType="1"/>
            <a:endCxn id="54" idx="2"/>
          </p:cNvCxnSpPr>
          <p:nvPr/>
        </p:nvCxnSpPr>
        <p:spPr bwMode="auto">
          <a:xfrm flipV="1">
            <a:off x="1106056" y="4533435"/>
            <a:ext cx="1212850" cy="91916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58" name="Straight Arrow Connector 66"/>
          <p:cNvCxnSpPr>
            <a:cxnSpLocks noChangeShapeType="1"/>
            <a:stCxn id="42" idx="6"/>
            <a:endCxn id="54" idx="2"/>
          </p:cNvCxnSpPr>
          <p:nvPr/>
        </p:nvCxnSpPr>
        <p:spPr bwMode="auto">
          <a:xfrm>
            <a:off x="1106056" y="4533435"/>
            <a:ext cx="1212850" cy="158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59" name="Oval 58"/>
          <p:cNvSpPr/>
          <p:nvPr/>
        </p:nvSpPr>
        <p:spPr>
          <a:xfrm>
            <a:off x="2318906" y="5098585"/>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60" name="Straight Arrow Connector 68"/>
          <p:cNvCxnSpPr>
            <a:cxnSpLocks noChangeShapeType="1"/>
          </p:cNvCxnSpPr>
          <p:nvPr/>
        </p:nvCxnSpPr>
        <p:spPr bwMode="auto">
          <a:xfrm>
            <a:off x="1106056" y="2696698"/>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9"/>
          <p:cNvCxnSpPr>
            <a:cxnSpLocks noChangeShapeType="1"/>
            <a:stCxn id="43" idx="6"/>
          </p:cNvCxnSpPr>
          <p:nvPr/>
        </p:nvCxnSpPr>
        <p:spPr bwMode="auto">
          <a:xfrm flipV="1">
            <a:off x="1106056" y="2696698"/>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70"/>
          <p:cNvCxnSpPr>
            <a:cxnSpLocks noChangeShapeType="1"/>
            <a:stCxn id="41" idx="6"/>
          </p:cNvCxnSpPr>
          <p:nvPr/>
        </p:nvCxnSpPr>
        <p:spPr bwMode="auto">
          <a:xfrm flipV="1">
            <a:off x="1106056" y="2696698"/>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63" name="Straight Arrow Connector 71"/>
          <p:cNvCxnSpPr>
            <a:cxnSpLocks noChangeShapeType="1"/>
            <a:stCxn id="42" idx="6"/>
          </p:cNvCxnSpPr>
          <p:nvPr/>
        </p:nvCxnSpPr>
        <p:spPr bwMode="auto">
          <a:xfrm flipV="1">
            <a:off x="1106056" y="2696698"/>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64" name="Oval 63"/>
          <p:cNvSpPr/>
          <p:nvPr/>
        </p:nvSpPr>
        <p:spPr>
          <a:xfrm>
            <a:off x="2318906" y="2342685"/>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sp>
        <p:nvSpPr>
          <p:cNvPr id="75" name="TextBox 74"/>
          <p:cNvSpPr txBox="1"/>
          <p:nvPr/>
        </p:nvSpPr>
        <p:spPr>
          <a:xfrm>
            <a:off x="447478" y="5876460"/>
            <a:ext cx="739305"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rPr>
              <a:t>Input</a:t>
            </a:r>
            <a:endParaRPr lang="en-US" sz="2000" kern="0" baseline="-25000" dirty="0">
              <a:latin typeface="Calibri"/>
              <a:cs typeface="+mn-cs"/>
            </a:endParaRPr>
          </a:p>
        </p:txBody>
      </p:sp>
      <p:sp>
        <p:nvSpPr>
          <p:cNvPr id="76" name="TextBox 75"/>
          <p:cNvSpPr txBox="1"/>
          <p:nvPr/>
        </p:nvSpPr>
        <p:spPr>
          <a:xfrm>
            <a:off x="2180755" y="5887573"/>
            <a:ext cx="1124027"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cs typeface="+mn-cs"/>
              </a:rPr>
              <a:t>Layer 1</a:t>
            </a:r>
            <a:r>
              <a:rPr lang="en-US" sz="2000" kern="0" dirty="0" smtClean="0">
                <a:solidFill>
                  <a:sysClr val="window" lastClr="FFFFFF"/>
                </a:solidFill>
                <a:latin typeface="Calibri"/>
                <a:cs typeface="+mn-cs"/>
              </a:rPr>
              <a:t> </a:t>
            </a:r>
            <a:r>
              <a:rPr lang="en-US" sz="2000" kern="0" dirty="0">
                <a:solidFill>
                  <a:sysClr val="window" lastClr="FFFFFF"/>
                </a:solidFill>
                <a:latin typeface="Calibri"/>
                <a:cs typeface="+mn-cs"/>
              </a:rPr>
              <a:t>3</a:t>
            </a:r>
            <a:endParaRPr lang="en-US" sz="2000" kern="0" baseline="-25000" dirty="0">
              <a:solidFill>
                <a:sysClr val="window" lastClr="FFFFFF"/>
              </a:solidFill>
              <a:latin typeface="Calibri"/>
              <a:cs typeface="+mn-cs"/>
            </a:endParaRPr>
          </a:p>
        </p:txBody>
      </p:sp>
      <p:sp>
        <p:nvSpPr>
          <p:cNvPr id="77" name="TextBox 76"/>
          <p:cNvSpPr txBox="1"/>
          <p:nvPr/>
        </p:nvSpPr>
        <p:spPr>
          <a:xfrm>
            <a:off x="4082618" y="4590585"/>
            <a:ext cx="936625" cy="400050"/>
          </a:xfrm>
          <a:prstGeom prst="rect">
            <a:avLst/>
          </a:prstGeom>
          <a:noFill/>
        </p:spPr>
        <p:txBody>
          <a:bodyPr wrap="none">
            <a:spAutoFit/>
          </a:bodyPr>
          <a:lstStyle/>
          <a:p>
            <a:pPr algn="ctr" fontAlgn="auto">
              <a:spcBef>
                <a:spcPts val="0"/>
              </a:spcBef>
              <a:spcAft>
                <a:spcPts val="0"/>
              </a:spcAft>
              <a:defRPr/>
            </a:pPr>
            <a:r>
              <a:rPr lang="en-US" sz="2000" kern="0" dirty="0">
                <a:solidFill>
                  <a:sysClr val="window" lastClr="FFFFFF"/>
                </a:solidFill>
                <a:latin typeface="Calibri"/>
                <a:cs typeface="+mn-cs"/>
              </a:rPr>
              <a:t>Layer 3</a:t>
            </a:r>
            <a:endParaRPr lang="en-US" sz="2000" kern="0" baseline="-25000" dirty="0">
              <a:solidFill>
                <a:sysClr val="window" lastClr="FFFFFF"/>
              </a:solidFill>
              <a:latin typeface="Calibri"/>
              <a:cs typeface="+mn-cs"/>
            </a:endParaRPr>
          </a:p>
        </p:txBody>
      </p:sp>
      <p:cxnSp>
        <p:nvCxnSpPr>
          <p:cNvPr id="78" name="Straight Arrow Connector 95"/>
          <p:cNvCxnSpPr>
            <a:cxnSpLocks noChangeShapeType="1"/>
          </p:cNvCxnSpPr>
          <p:nvPr/>
        </p:nvCxnSpPr>
        <p:spPr bwMode="auto">
          <a:xfrm flipV="1">
            <a:off x="5019243" y="2726996"/>
            <a:ext cx="660400" cy="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pic>
        <p:nvPicPr>
          <p:cNvPr id="79" name="Picture 100"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917430" y="3940081"/>
            <a:ext cx="119221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Straight Arrow Connector 68"/>
          <p:cNvCxnSpPr>
            <a:cxnSpLocks noChangeShapeType="1"/>
          </p:cNvCxnSpPr>
          <p:nvPr/>
        </p:nvCxnSpPr>
        <p:spPr bwMode="auto">
          <a:xfrm>
            <a:off x="1146711" y="5456566"/>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1" name="Straight Arrow Connector 63"/>
          <p:cNvCxnSpPr>
            <a:cxnSpLocks noChangeShapeType="1"/>
          </p:cNvCxnSpPr>
          <p:nvPr/>
        </p:nvCxnSpPr>
        <p:spPr bwMode="auto">
          <a:xfrm>
            <a:off x="1112484" y="3631115"/>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2" name="Straight Arrow Connector 64"/>
          <p:cNvCxnSpPr>
            <a:cxnSpLocks noChangeShapeType="1"/>
          </p:cNvCxnSpPr>
          <p:nvPr/>
        </p:nvCxnSpPr>
        <p:spPr bwMode="auto">
          <a:xfrm>
            <a:off x="1104390" y="4513882"/>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3" name="Straight Arrow Connector 63"/>
          <p:cNvCxnSpPr>
            <a:cxnSpLocks noChangeShapeType="1"/>
            <a:stCxn id="44" idx="6"/>
            <a:endCxn id="59" idx="2"/>
          </p:cNvCxnSpPr>
          <p:nvPr/>
        </p:nvCxnSpPr>
        <p:spPr bwMode="auto">
          <a:xfrm>
            <a:off x="1106056" y="2695904"/>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86" name="TextBox 85"/>
          <p:cNvSpPr txBox="1"/>
          <p:nvPr/>
        </p:nvSpPr>
        <p:spPr>
          <a:xfrm>
            <a:off x="4082618" y="5887573"/>
            <a:ext cx="1124027" cy="400110"/>
          </a:xfrm>
          <a:prstGeom prst="rect">
            <a:avLst/>
          </a:prstGeom>
          <a:noFill/>
        </p:spPr>
        <p:txBody>
          <a:bodyPr wrap="none">
            <a:spAutoFit/>
          </a:bodyPr>
          <a:lstStyle/>
          <a:p>
            <a:pPr algn="ctr" fontAlgn="auto">
              <a:spcBef>
                <a:spcPts val="0"/>
              </a:spcBef>
              <a:spcAft>
                <a:spcPts val="0"/>
              </a:spcAft>
              <a:defRPr/>
            </a:pPr>
            <a:r>
              <a:rPr lang="en-US" sz="2000" kern="0" dirty="0" smtClean="0">
                <a:latin typeface="Calibri"/>
                <a:cs typeface="+mn-cs"/>
              </a:rPr>
              <a:t>Layer 2</a:t>
            </a:r>
            <a:r>
              <a:rPr lang="en-US" sz="2000" kern="0" dirty="0" smtClean="0">
                <a:solidFill>
                  <a:sysClr val="window" lastClr="FFFFFF"/>
                </a:solidFill>
                <a:latin typeface="Calibri"/>
                <a:cs typeface="+mn-cs"/>
              </a:rPr>
              <a:t> </a:t>
            </a:r>
            <a:r>
              <a:rPr lang="en-US" sz="2000" kern="0" dirty="0">
                <a:solidFill>
                  <a:sysClr val="window" lastClr="FFFFFF"/>
                </a:solidFill>
                <a:latin typeface="Calibri"/>
                <a:cs typeface="+mn-cs"/>
              </a:rPr>
              <a:t>3</a:t>
            </a:r>
            <a:endParaRPr lang="en-US" sz="2000" kern="0" baseline="-25000" dirty="0">
              <a:solidFill>
                <a:sysClr val="window" lastClr="FFFFFF"/>
              </a:solidFill>
              <a:latin typeface="Calibri"/>
              <a:cs typeface="+mn-cs"/>
            </a:endParaRPr>
          </a:p>
        </p:txBody>
      </p:sp>
      <mc:AlternateContent xmlns:mc="http://schemas.openxmlformats.org/markup-compatibility/2006" xmlns:a14="http://schemas.microsoft.com/office/drawing/2010/main">
        <mc:Choice Requires="a14">
          <p:sp>
            <p:nvSpPr>
              <p:cNvPr id="87" name="Rectangle 86"/>
              <p:cNvSpPr/>
              <p:nvPr/>
            </p:nvSpPr>
            <p:spPr>
              <a:xfrm>
                <a:off x="5718939" y="2434608"/>
                <a:ext cx="1518416" cy="584775"/>
              </a:xfrm>
              <a:prstGeom prst="rect">
                <a:avLst/>
              </a:prstGeom>
            </p:spPr>
            <p:txBody>
              <a:bodyPr wrap="square">
                <a:spAutoFit/>
              </a:bodyPr>
              <a:lstStyle/>
              <a:p>
                <a:r>
                  <a:rPr lang="en-US" altLang="en-US" sz="3200" dirty="0" smtClean="0"/>
                  <a:t> </a:t>
                </a:r>
                <a14:m>
                  <m:oMath xmlns:m="http://schemas.openxmlformats.org/officeDocument/2006/math">
                    <m:sSub>
                      <m:sSubPr>
                        <m:ctrlPr>
                          <a:rPr lang="en-US" altLang="en-US" sz="3200" i="1">
                            <a:latin typeface="Cambria Math" panose="02040503050406030204" pitchFamily="18" charset="0"/>
                          </a:rPr>
                        </m:ctrlPr>
                      </m:sSubPr>
                      <m:e>
                        <m:r>
                          <a:rPr lang="de-DE" altLang="en-US" sz="3200" b="1" i="1">
                            <a:latin typeface="Cambria Math" panose="02040503050406030204" pitchFamily="18" charset="0"/>
                          </a:rPr>
                          <m:t>𝒉</m:t>
                        </m:r>
                      </m:e>
                      <m:sub>
                        <m:r>
                          <a:rPr lang="de-DE" altLang="en-US" sz="3200" b="1" i="1">
                            <a:latin typeface="Cambria Math" panose="02040503050406030204" pitchFamily="18" charset="0"/>
                          </a:rPr>
                          <m:t>𝒘</m:t>
                        </m:r>
                        <m:r>
                          <a:rPr lang="de-DE" altLang="en-US" sz="3200" b="1" i="1" baseline="-25000" smtClean="0">
                            <a:latin typeface="Cambria Math" panose="02040503050406030204" pitchFamily="18" charset="0"/>
                          </a:rPr>
                          <m:t>𝟏</m:t>
                        </m:r>
                      </m:sub>
                    </m:sSub>
                    <m:d>
                      <m:dPr>
                        <m:ctrlPr>
                          <a:rPr lang="de-DE" altLang="en-US" sz="3200" b="1" i="1">
                            <a:latin typeface="Cambria Math" panose="02040503050406030204" pitchFamily="18" charset="0"/>
                          </a:rPr>
                        </m:ctrlPr>
                      </m:dPr>
                      <m:e>
                        <m:r>
                          <a:rPr lang="de-DE" altLang="en-US" sz="3200" b="1" i="1">
                            <a:latin typeface="Cambria Math" panose="02040503050406030204" pitchFamily="18" charset="0"/>
                          </a:rPr>
                          <m:t>𝒙</m:t>
                        </m:r>
                      </m:e>
                    </m:d>
                  </m:oMath>
                </a14:m>
                <a:endParaRPr lang="en-US" sz="3200" dirty="0"/>
              </a:p>
            </p:txBody>
          </p:sp>
        </mc:Choice>
        <mc:Fallback xmlns="">
          <p:sp>
            <p:nvSpPr>
              <p:cNvPr id="87" name="Rectangle 86"/>
              <p:cNvSpPr>
                <a:spLocks noRot="1" noChangeAspect="1" noMove="1" noResize="1" noEditPoints="1" noAdjustHandles="1" noChangeArrowheads="1" noChangeShapeType="1" noTextEdit="1"/>
              </p:cNvSpPr>
              <p:nvPr/>
            </p:nvSpPr>
            <p:spPr>
              <a:xfrm>
                <a:off x="5718939" y="2434608"/>
                <a:ext cx="1518416" cy="584775"/>
              </a:xfrm>
              <a:prstGeom prst="rect">
                <a:avLst/>
              </a:prstGeom>
              <a:blipFill rotWithShape="0">
                <a:blip r:embed="rId4"/>
                <a:stretch>
                  <a:fillRect b="-7292"/>
                </a:stretch>
              </a:blipFill>
            </p:spPr>
            <p:txBody>
              <a:bodyPr/>
              <a:lstStyle/>
              <a:p>
                <a:r>
                  <a:rPr lang="en-US">
                    <a:noFill/>
                  </a:rPr>
                  <a:t> </a:t>
                </a:r>
              </a:p>
            </p:txBody>
          </p:sp>
        </mc:Fallback>
      </mc:AlternateContent>
      <p:sp>
        <p:nvSpPr>
          <p:cNvPr id="65" name="Oval 64"/>
          <p:cNvSpPr/>
          <p:nvPr/>
        </p:nvSpPr>
        <p:spPr>
          <a:xfrm>
            <a:off x="4267160" y="3292940"/>
            <a:ext cx="712787" cy="706437"/>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71" name="Straight Arrow Connector 54"/>
          <p:cNvCxnSpPr>
            <a:cxnSpLocks noChangeShapeType="1"/>
            <a:endCxn id="65" idx="2"/>
          </p:cNvCxnSpPr>
          <p:nvPr/>
        </p:nvCxnSpPr>
        <p:spPr bwMode="auto">
          <a:xfrm>
            <a:off x="3054310" y="2727790"/>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72" name="Straight Arrow Connector 55"/>
          <p:cNvCxnSpPr>
            <a:cxnSpLocks noChangeShapeType="1"/>
            <a:endCxn id="65" idx="2"/>
          </p:cNvCxnSpPr>
          <p:nvPr/>
        </p:nvCxnSpPr>
        <p:spPr bwMode="auto">
          <a:xfrm>
            <a:off x="3054310" y="3645365"/>
            <a:ext cx="1212850" cy="1587"/>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3" name="Straight Arrow Connector 56"/>
          <p:cNvCxnSpPr>
            <a:cxnSpLocks noChangeShapeType="1"/>
            <a:endCxn id="65" idx="2"/>
          </p:cNvCxnSpPr>
          <p:nvPr/>
        </p:nvCxnSpPr>
        <p:spPr bwMode="auto">
          <a:xfrm flipV="1">
            <a:off x="3054310" y="3645365"/>
            <a:ext cx="1212850" cy="1838325"/>
          </a:xfrm>
          <a:prstGeom prst="straightConnector1">
            <a:avLst/>
          </a:prstGeom>
          <a:noFill/>
          <a:ln w="28575" algn="ctr">
            <a:solidFill>
              <a:srgbClr val="FFFFFF"/>
            </a:solidFill>
            <a:round/>
            <a:headEnd/>
            <a:tailEnd type="arrow" w="med" len="med"/>
          </a:ln>
          <a:extLst>
            <a:ext uri="{909E8E84-426E-40DD-AFC4-6F175D3DCCD1}">
              <a14:hiddenFill xmlns:a14="http://schemas.microsoft.com/office/drawing/2010/main">
                <a:noFill/>
              </a14:hiddenFill>
            </a:ext>
          </a:extLst>
        </p:spPr>
      </p:cxnSp>
      <p:cxnSp>
        <p:nvCxnSpPr>
          <p:cNvPr id="74" name="Straight Arrow Connector 57"/>
          <p:cNvCxnSpPr>
            <a:cxnSpLocks noChangeShapeType="1"/>
            <a:endCxn id="65" idx="2"/>
          </p:cNvCxnSpPr>
          <p:nvPr/>
        </p:nvCxnSpPr>
        <p:spPr bwMode="auto">
          <a:xfrm flipV="1">
            <a:off x="3054310" y="3645365"/>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84" name="Oval 83"/>
          <p:cNvSpPr/>
          <p:nvPr/>
        </p:nvSpPr>
        <p:spPr>
          <a:xfrm>
            <a:off x="4267160" y="4212102"/>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85" name="Straight Arrow Connector 63"/>
          <p:cNvCxnSpPr>
            <a:cxnSpLocks noChangeShapeType="1"/>
            <a:endCxn id="84" idx="2"/>
          </p:cNvCxnSpPr>
          <p:nvPr/>
        </p:nvCxnSpPr>
        <p:spPr bwMode="auto">
          <a:xfrm>
            <a:off x="3054310" y="2727790"/>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8" name="Straight Arrow Connector 64"/>
          <p:cNvCxnSpPr>
            <a:cxnSpLocks noChangeShapeType="1"/>
            <a:endCxn id="84" idx="2"/>
          </p:cNvCxnSpPr>
          <p:nvPr/>
        </p:nvCxnSpPr>
        <p:spPr bwMode="auto">
          <a:xfrm>
            <a:off x="3054310" y="3645365"/>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89" name="Straight Arrow Connector 65"/>
          <p:cNvCxnSpPr>
            <a:cxnSpLocks noChangeShapeType="1"/>
            <a:endCxn id="84" idx="2"/>
          </p:cNvCxnSpPr>
          <p:nvPr/>
        </p:nvCxnSpPr>
        <p:spPr bwMode="auto">
          <a:xfrm flipV="1">
            <a:off x="3054310" y="4564527"/>
            <a:ext cx="1212850" cy="919163"/>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0" name="Straight Arrow Connector 66"/>
          <p:cNvCxnSpPr>
            <a:cxnSpLocks noChangeShapeType="1"/>
            <a:endCxn id="84" idx="2"/>
          </p:cNvCxnSpPr>
          <p:nvPr/>
        </p:nvCxnSpPr>
        <p:spPr bwMode="auto">
          <a:xfrm>
            <a:off x="3054310" y="4564527"/>
            <a:ext cx="1212850" cy="1588"/>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91" name="Oval 90"/>
          <p:cNvSpPr/>
          <p:nvPr/>
        </p:nvSpPr>
        <p:spPr>
          <a:xfrm>
            <a:off x="4267160" y="5129677"/>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92" name="Straight Arrow Connector 68"/>
          <p:cNvCxnSpPr>
            <a:cxnSpLocks noChangeShapeType="1"/>
          </p:cNvCxnSpPr>
          <p:nvPr/>
        </p:nvCxnSpPr>
        <p:spPr bwMode="auto">
          <a:xfrm>
            <a:off x="3054310" y="2727790"/>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3" name="Straight Arrow Connector 69"/>
          <p:cNvCxnSpPr>
            <a:cxnSpLocks noChangeShapeType="1"/>
          </p:cNvCxnSpPr>
          <p:nvPr/>
        </p:nvCxnSpPr>
        <p:spPr bwMode="auto">
          <a:xfrm flipV="1">
            <a:off x="3054310" y="2727790"/>
            <a:ext cx="1212850" cy="917575"/>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4" name="Straight Arrow Connector 70"/>
          <p:cNvCxnSpPr>
            <a:cxnSpLocks noChangeShapeType="1"/>
          </p:cNvCxnSpPr>
          <p:nvPr/>
        </p:nvCxnSpPr>
        <p:spPr bwMode="auto">
          <a:xfrm flipV="1">
            <a:off x="3054310" y="2727790"/>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5" name="Straight Arrow Connector 71"/>
          <p:cNvCxnSpPr>
            <a:cxnSpLocks noChangeShapeType="1"/>
          </p:cNvCxnSpPr>
          <p:nvPr/>
        </p:nvCxnSpPr>
        <p:spPr bwMode="auto">
          <a:xfrm flipV="1">
            <a:off x="3054310" y="2727790"/>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sp>
        <p:nvSpPr>
          <p:cNvPr id="96" name="Oval 95"/>
          <p:cNvSpPr/>
          <p:nvPr/>
        </p:nvSpPr>
        <p:spPr>
          <a:xfrm>
            <a:off x="4267160" y="2373777"/>
            <a:ext cx="712787" cy="706438"/>
          </a:xfrm>
          <a:prstGeom prst="ellipse">
            <a:avLst/>
          </a:prstGeom>
          <a:noFill/>
          <a:ln w="57150" cap="flat" cmpd="sng" algn="ctr">
            <a:solidFill>
              <a:srgbClr val="F79646"/>
            </a:solidFill>
            <a:prstDash val="solid"/>
          </a:ln>
          <a:effectLst/>
        </p:spPr>
        <p:txBody>
          <a:bodyPr anchor="ctr"/>
          <a:lstStyle/>
          <a:p>
            <a:pPr algn="ctr" fontAlgn="auto">
              <a:spcBef>
                <a:spcPts val="0"/>
              </a:spcBef>
              <a:spcAft>
                <a:spcPts val="0"/>
              </a:spcAft>
              <a:defRPr/>
            </a:pPr>
            <a:endParaRPr lang="en-US" kern="0">
              <a:solidFill>
                <a:sysClr val="window" lastClr="FFFFFF"/>
              </a:solidFill>
              <a:latin typeface="Calibri"/>
              <a:cs typeface="+mn-cs"/>
            </a:endParaRPr>
          </a:p>
        </p:txBody>
      </p:sp>
      <p:cxnSp>
        <p:nvCxnSpPr>
          <p:cNvPr id="97" name="Straight Arrow Connector 68"/>
          <p:cNvCxnSpPr>
            <a:cxnSpLocks noChangeShapeType="1"/>
          </p:cNvCxnSpPr>
          <p:nvPr/>
        </p:nvCxnSpPr>
        <p:spPr bwMode="auto">
          <a:xfrm>
            <a:off x="3094965" y="5487658"/>
            <a:ext cx="1212850" cy="158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8" name="Straight Arrow Connector 63"/>
          <p:cNvCxnSpPr>
            <a:cxnSpLocks noChangeShapeType="1"/>
          </p:cNvCxnSpPr>
          <p:nvPr/>
        </p:nvCxnSpPr>
        <p:spPr bwMode="auto">
          <a:xfrm>
            <a:off x="3060738" y="3662207"/>
            <a:ext cx="1212850" cy="1836737"/>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99" name="Straight Arrow Connector 64"/>
          <p:cNvCxnSpPr>
            <a:cxnSpLocks noChangeShapeType="1"/>
          </p:cNvCxnSpPr>
          <p:nvPr/>
        </p:nvCxnSpPr>
        <p:spPr bwMode="auto">
          <a:xfrm>
            <a:off x="3052644" y="4544974"/>
            <a:ext cx="1212850" cy="919162"/>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00" name="Straight Arrow Connector 63"/>
          <p:cNvCxnSpPr>
            <a:cxnSpLocks noChangeShapeType="1"/>
            <a:endCxn id="91" idx="2"/>
          </p:cNvCxnSpPr>
          <p:nvPr/>
        </p:nvCxnSpPr>
        <p:spPr bwMode="auto">
          <a:xfrm>
            <a:off x="3054310" y="2726996"/>
            <a:ext cx="1212850" cy="275590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01" name="Straight Arrow Connector 95"/>
          <p:cNvCxnSpPr>
            <a:cxnSpLocks noChangeShapeType="1"/>
          </p:cNvCxnSpPr>
          <p:nvPr/>
        </p:nvCxnSpPr>
        <p:spPr bwMode="auto">
          <a:xfrm flipV="1">
            <a:off x="4998106" y="3662207"/>
            <a:ext cx="660400" cy="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02" name="Straight Arrow Connector 95"/>
          <p:cNvCxnSpPr>
            <a:cxnSpLocks noChangeShapeType="1"/>
          </p:cNvCxnSpPr>
          <p:nvPr/>
        </p:nvCxnSpPr>
        <p:spPr bwMode="auto">
          <a:xfrm flipV="1">
            <a:off x="5019243" y="4590585"/>
            <a:ext cx="660400" cy="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p:cxnSp>
        <p:nvCxnSpPr>
          <p:cNvPr id="103" name="Straight Arrow Connector 95"/>
          <p:cNvCxnSpPr>
            <a:cxnSpLocks noChangeShapeType="1"/>
          </p:cNvCxnSpPr>
          <p:nvPr/>
        </p:nvCxnSpPr>
        <p:spPr bwMode="auto">
          <a:xfrm flipV="1">
            <a:off x="4998106" y="5502661"/>
            <a:ext cx="660400" cy="0"/>
          </a:xfrm>
          <a:prstGeom prst="straightConnector1">
            <a:avLst/>
          </a:prstGeom>
          <a:ln>
            <a:headEn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4" name="Rectangle 103"/>
              <p:cNvSpPr/>
              <p:nvPr/>
            </p:nvSpPr>
            <p:spPr>
              <a:xfrm>
                <a:off x="5718939" y="3321885"/>
                <a:ext cx="1518416" cy="584775"/>
              </a:xfrm>
              <a:prstGeom prst="rect">
                <a:avLst/>
              </a:prstGeom>
            </p:spPr>
            <p:txBody>
              <a:bodyPr wrap="square">
                <a:spAutoFit/>
              </a:bodyPr>
              <a:lstStyle/>
              <a:p>
                <a:r>
                  <a:rPr lang="en-US" altLang="en-US" sz="3200" dirty="0" smtClean="0"/>
                  <a:t> </a:t>
                </a:r>
                <a14:m>
                  <m:oMath xmlns:m="http://schemas.openxmlformats.org/officeDocument/2006/math">
                    <m:sSub>
                      <m:sSubPr>
                        <m:ctrlPr>
                          <a:rPr lang="en-US" altLang="en-US" sz="3200" i="1">
                            <a:latin typeface="Cambria Math" panose="02040503050406030204" pitchFamily="18" charset="0"/>
                          </a:rPr>
                        </m:ctrlPr>
                      </m:sSubPr>
                      <m:e>
                        <m:r>
                          <a:rPr lang="de-DE" altLang="en-US" sz="3200" b="1" i="1">
                            <a:latin typeface="Cambria Math" panose="02040503050406030204" pitchFamily="18" charset="0"/>
                          </a:rPr>
                          <m:t>𝒉</m:t>
                        </m:r>
                      </m:e>
                      <m:sub>
                        <m:r>
                          <a:rPr lang="de-DE" altLang="en-US" sz="3200" b="1" i="1" smtClean="0">
                            <a:latin typeface="Cambria Math" panose="02040503050406030204" pitchFamily="18" charset="0"/>
                          </a:rPr>
                          <m:t>𝒘</m:t>
                        </m:r>
                        <m:r>
                          <a:rPr lang="de-DE" altLang="en-US" sz="3200" b="1" i="1" baseline="-25000" smtClean="0">
                            <a:latin typeface="Cambria Math" panose="02040503050406030204" pitchFamily="18" charset="0"/>
                          </a:rPr>
                          <m:t>𝟐</m:t>
                        </m:r>
                      </m:sub>
                    </m:sSub>
                    <m:d>
                      <m:dPr>
                        <m:ctrlPr>
                          <a:rPr lang="de-DE" altLang="en-US" sz="3200" b="1" i="1">
                            <a:latin typeface="Cambria Math" panose="02040503050406030204" pitchFamily="18" charset="0"/>
                          </a:rPr>
                        </m:ctrlPr>
                      </m:dPr>
                      <m:e>
                        <m:r>
                          <a:rPr lang="de-DE" altLang="en-US" sz="3200" b="1" i="1">
                            <a:latin typeface="Cambria Math" panose="02040503050406030204" pitchFamily="18" charset="0"/>
                          </a:rPr>
                          <m:t>𝒙</m:t>
                        </m:r>
                      </m:e>
                    </m:d>
                  </m:oMath>
                </a14:m>
                <a:endParaRPr lang="en-US" sz="3200" dirty="0"/>
              </a:p>
            </p:txBody>
          </p:sp>
        </mc:Choice>
        <mc:Fallback xmlns="">
          <p:sp>
            <p:nvSpPr>
              <p:cNvPr id="104" name="Rectangle 103"/>
              <p:cNvSpPr>
                <a:spLocks noRot="1" noChangeAspect="1" noMove="1" noResize="1" noEditPoints="1" noAdjustHandles="1" noChangeArrowheads="1" noChangeShapeType="1" noTextEdit="1"/>
              </p:cNvSpPr>
              <p:nvPr/>
            </p:nvSpPr>
            <p:spPr>
              <a:xfrm>
                <a:off x="5718939" y="3321885"/>
                <a:ext cx="1518416" cy="584775"/>
              </a:xfrm>
              <a:prstGeom prst="rect">
                <a:avLst/>
              </a:prstGeom>
              <a:blipFill rotWithShape="0">
                <a:blip r:embed="rId5"/>
                <a:stretch>
                  <a:fillRect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ectangle 104"/>
              <p:cNvSpPr/>
              <p:nvPr/>
            </p:nvSpPr>
            <p:spPr>
              <a:xfrm>
                <a:off x="5718939" y="4252586"/>
                <a:ext cx="1518416" cy="584775"/>
              </a:xfrm>
              <a:prstGeom prst="rect">
                <a:avLst/>
              </a:prstGeom>
            </p:spPr>
            <p:txBody>
              <a:bodyPr wrap="square">
                <a:spAutoFit/>
              </a:bodyPr>
              <a:lstStyle/>
              <a:p>
                <a:r>
                  <a:rPr lang="en-US" altLang="en-US" sz="3200" dirty="0" smtClean="0"/>
                  <a:t> </a:t>
                </a:r>
                <a14:m>
                  <m:oMath xmlns:m="http://schemas.openxmlformats.org/officeDocument/2006/math">
                    <m:sSub>
                      <m:sSubPr>
                        <m:ctrlPr>
                          <a:rPr lang="en-US" altLang="en-US" sz="3200" i="1">
                            <a:latin typeface="Cambria Math" panose="02040503050406030204" pitchFamily="18" charset="0"/>
                          </a:rPr>
                        </m:ctrlPr>
                      </m:sSubPr>
                      <m:e>
                        <m:r>
                          <a:rPr lang="de-DE" altLang="en-US" sz="3200" b="1" i="1">
                            <a:latin typeface="Cambria Math" panose="02040503050406030204" pitchFamily="18" charset="0"/>
                          </a:rPr>
                          <m:t>𝒉</m:t>
                        </m:r>
                      </m:e>
                      <m:sub>
                        <m:r>
                          <a:rPr lang="de-DE" altLang="en-US" sz="3200" b="1" i="1" smtClean="0">
                            <a:latin typeface="Cambria Math" panose="02040503050406030204" pitchFamily="18" charset="0"/>
                          </a:rPr>
                          <m:t>𝒘</m:t>
                        </m:r>
                        <m:r>
                          <a:rPr lang="de-DE" altLang="en-US" sz="3200" b="1" i="1" baseline="-25000" smtClean="0">
                            <a:latin typeface="Cambria Math" panose="02040503050406030204" pitchFamily="18" charset="0"/>
                          </a:rPr>
                          <m:t>𝟑</m:t>
                        </m:r>
                      </m:sub>
                    </m:sSub>
                    <m:d>
                      <m:dPr>
                        <m:ctrlPr>
                          <a:rPr lang="de-DE" altLang="en-US" sz="3200" b="1" i="1">
                            <a:latin typeface="Cambria Math" panose="02040503050406030204" pitchFamily="18" charset="0"/>
                          </a:rPr>
                        </m:ctrlPr>
                      </m:dPr>
                      <m:e>
                        <m:r>
                          <a:rPr lang="de-DE" altLang="en-US" sz="3200" b="1" i="1">
                            <a:latin typeface="Cambria Math" panose="02040503050406030204" pitchFamily="18" charset="0"/>
                          </a:rPr>
                          <m:t>𝒙</m:t>
                        </m:r>
                      </m:e>
                    </m:d>
                  </m:oMath>
                </a14:m>
                <a:endParaRPr lang="en-US" sz="3200" dirty="0"/>
              </a:p>
            </p:txBody>
          </p:sp>
        </mc:Choice>
        <mc:Fallback xmlns="">
          <p:sp>
            <p:nvSpPr>
              <p:cNvPr id="105" name="Rectangle 104"/>
              <p:cNvSpPr>
                <a:spLocks noRot="1" noChangeAspect="1" noMove="1" noResize="1" noEditPoints="1" noAdjustHandles="1" noChangeArrowheads="1" noChangeShapeType="1" noTextEdit="1"/>
              </p:cNvSpPr>
              <p:nvPr/>
            </p:nvSpPr>
            <p:spPr>
              <a:xfrm>
                <a:off x="5718939" y="4252586"/>
                <a:ext cx="1518416" cy="584775"/>
              </a:xfrm>
              <a:prstGeom prst="rect">
                <a:avLst/>
              </a:prstGeom>
              <a:blipFill rotWithShape="0">
                <a:blip r:embed="rId6"/>
                <a:stretch>
                  <a:fillRect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5718939" y="5183287"/>
                <a:ext cx="1518416" cy="584775"/>
              </a:xfrm>
              <a:prstGeom prst="rect">
                <a:avLst/>
              </a:prstGeom>
            </p:spPr>
            <p:txBody>
              <a:bodyPr wrap="square">
                <a:spAutoFit/>
              </a:bodyPr>
              <a:lstStyle/>
              <a:p>
                <a:r>
                  <a:rPr lang="en-US" altLang="en-US" sz="3200" dirty="0" smtClean="0"/>
                  <a:t> </a:t>
                </a:r>
                <a14:m>
                  <m:oMath xmlns:m="http://schemas.openxmlformats.org/officeDocument/2006/math">
                    <m:sSub>
                      <m:sSubPr>
                        <m:ctrlPr>
                          <a:rPr lang="en-US" altLang="en-US" sz="3200" i="1">
                            <a:latin typeface="Cambria Math" panose="02040503050406030204" pitchFamily="18" charset="0"/>
                          </a:rPr>
                        </m:ctrlPr>
                      </m:sSubPr>
                      <m:e>
                        <m:r>
                          <a:rPr lang="de-DE" altLang="en-US" sz="3200" b="1" i="1">
                            <a:latin typeface="Cambria Math" panose="02040503050406030204" pitchFamily="18" charset="0"/>
                          </a:rPr>
                          <m:t>𝒉</m:t>
                        </m:r>
                      </m:e>
                      <m:sub>
                        <m:r>
                          <a:rPr lang="de-DE" altLang="en-US" sz="3200" b="1" i="1" smtClean="0">
                            <a:latin typeface="Cambria Math" panose="02040503050406030204" pitchFamily="18" charset="0"/>
                          </a:rPr>
                          <m:t>𝒘</m:t>
                        </m:r>
                        <m:r>
                          <a:rPr lang="de-DE" altLang="en-US" sz="3200" b="1" i="1" baseline="-25000" smtClean="0">
                            <a:latin typeface="Cambria Math" panose="02040503050406030204" pitchFamily="18" charset="0"/>
                          </a:rPr>
                          <m:t>𝟒</m:t>
                        </m:r>
                      </m:sub>
                    </m:sSub>
                    <m:d>
                      <m:dPr>
                        <m:ctrlPr>
                          <a:rPr lang="de-DE" altLang="en-US" sz="3200" b="1" i="1">
                            <a:latin typeface="Cambria Math" panose="02040503050406030204" pitchFamily="18" charset="0"/>
                          </a:rPr>
                        </m:ctrlPr>
                      </m:dPr>
                      <m:e>
                        <m:r>
                          <a:rPr lang="de-DE" altLang="en-US" sz="3200" b="1" i="1">
                            <a:latin typeface="Cambria Math" panose="02040503050406030204" pitchFamily="18" charset="0"/>
                          </a:rPr>
                          <m:t>𝒙</m:t>
                        </m:r>
                      </m:e>
                    </m:d>
                  </m:oMath>
                </a14:m>
                <a:endParaRPr lang="en-US" sz="3200" dirty="0"/>
              </a:p>
            </p:txBody>
          </p:sp>
        </mc:Choice>
        <mc:Fallback xmlns="">
          <p:sp>
            <p:nvSpPr>
              <p:cNvPr id="106" name="Rectangle 105"/>
              <p:cNvSpPr>
                <a:spLocks noRot="1" noChangeAspect="1" noMove="1" noResize="1" noEditPoints="1" noAdjustHandles="1" noChangeArrowheads="1" noChangeShapeType="1" noTextEdit="1"/>
              </p:cNvSpPr>
              <p:nvPr/>
            </p:nvSpPr>
            <p:spPr>
              <a:xfrm>
                <a:off x="5718939" y="5183287"/>
                <a:ext cx="1518416" cy="584775"/>
              </a:xfrm>
              <a:prstGeom prst="rect">
                <a:avLst/>
              </a:prstGeom>
              <a:blipFill rotWithShape="0">
                <a:blip r:embed="rId7"/>
                <a:stretch>
                  <a:fillRect b="-7292"/>
                </a:stretch>
              </a:blipFill>
            </p:spPr>
            <p:txBody>
              <a:bodyPr/>
              <a:lstStyle/>
              <a:p>
                <a:r>
                  <a:rPr lang="en-US">
                    <a:noFill/>
                  </a:rPr>
                  <a:t> </a:t>
                </a:r>
              </a:p>
            </p:txBody>
          </p:sp>
        </mc:Fallback>
      </mc:AlternateContent>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5597" y="5731606"/>
            <a:ext cx="2938300" cy="764763"/>
          </a:xfrm>
          <a:prstGeom prst="rect">
            <a:avLst/>
          </a:prstGeom>
        </p:spPr>
      </p:pic>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7776" y="1283920"/>
            <a:ext cx="1581456" cy="1581456"/>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6952" y="2975552"/>
            <a:ext cx="1655772" cy="2071838"/>
          </a:xfrm>
          <a:prstGeom prst="rect">
            <a:avLst/>
          </a:prstGeom>
        </p:spPr>
      </p:pic>
      <p:sp>
        <p:nvSpPr>
          <p:cNvPr id="6" name="TextBox 5"/>
          <p:cNvSpPr txBox="1"/>
          <p:nvPr/>
        </p:nvSpPr>
        <p:spPr>
          <a:xfrm>
            <a:off x="2542228" y="6276570"/>
            <a:ext cx="252564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Lots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parameters</a:t>
            </a:r>
            <a:r>
              <a:rPr lang="de-DE" sz="1800" kern="0" dirty="0" smtClean="0">
                <a:ea typeface="Arial Unicode MS" pitchFamily="34" charset="-128"/>
                <a:cs typeface="Arial Unicode MS" pitchFamily="34" charset="-128"/>
              </a:rPr>
              <a:t> ……</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3964034138"/>
      </p:ext>
    </p:extLst>
  </p:cSld>
  <p:clrMapOvr>
    <a:masterClrMapping/>
  </p:clrMapOvr>
  <mc:AlternateContent xmlns:mc="http://schemas.openxmlformats.org/markup-compatibility/2006">
    <mc:Choice xmlns:p14="http://schemas.microsoft.com/office/powerpoint/2010/main" Requires="p14">
      <p:transition spd="slow" p14:dur="2000" advTm="77998"/>
    </mc:Choice>
    <mc:Fallback>
      <p:transition spd="slow" advTm="7799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Essence</a:t>
            </a:r>
            <a:r>
              <a:rPr lang="de-DE" dirty="0" smtClean="0"/>
              <a:t> </a:t>
            </a:r>
            <a:r>
              <a:rPr lang="de-DE" dirty="0" err="1" smtClean="0"/>
              <a:t>of</a:t>
            </a:r>
            <a:r>
              <a:rPr lang="de-DE" dirty="0" smtClean="0"/>
              <a:t> </a:t>
            </a:r>
            <a:r>
              <a:rPr lang="de-DE" dirty="0" err="1" smtClean="0"/>
              <a:t>Deep</a:t>
            </a:r>
            <a:r>
              <a:rPr lang="de-DE" dirty="0" smtClean="0"/>
              <a:t> Learning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896" y="4370428"/>
            <a:ext cx="1752600"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79" y="5098587"/>
            <a:ext cx="96678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4"/>
          <p:cNvSpPr txBox="1">
            <a:spLocks noChangeArrowheads="1"/>
          </p:cNvSpPr>
          <p:nvPr/>
        </p:nvSpPr>
        <p:spPr bwMode="auto">
          <a:xfrm>
            <a:off x="403879" y="4698537"/>
            <a:ext cx="841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r>
              <a:rPr lang="en-US" altLang="en-US" sz="2000" dirty="0"/>
              <a:t>pixels</a:t>
            </a:r>
          </a:p>
        </p:txBody>
      </p:sp>
      <p:sp>
        <p:nvSpPr>
          <p:cNvPr id="7" name="TextBox 16"/>
          <p:cNvSpPr txBox="1">
            <a:spLocks noChangeArrowheads="1"/>
          </p:cNvSpPr>
          <p:nvPr/>
        </p:nvSpPr>
        <p:spPr bwMode="auto">
          <a:xfrm>
            <a:off x="1686257" y="3797380"/>
            <a:ext cx="884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r>
              <a:rPr lang="en-US" altLang="en-US" sz="2000" dirty="0"/>
              <a:t>edges</a:t>
            </a:r>
          </a:p>
        </p:txBody>
      </p:sp>
      <p:grpSp>
        <p:nvGrpSpPr>
          <p:cNvPr id="9" name="Group 8"/>
          <p:cNvGrpSpPr>
            <a:grpSpLocks/>
          </p:cNvGrpSpPr>
          <p:nvPr/>
        </p:nvGrpSpPr>
        <p:grpSpPr bwMode="auto">
          <a:xfrm>
            <a:off x="3518762" y="3457866"/>
            <a:ext cx="2103438" cy="1373187"/>
            <a:chOff x="2275196" y="1976652"/>
            <a:chExt cx="2103120" cy="1372950"/>
          </a:xfrm>
        </p:grpSpPr>
        <p:pic>
          <p:nvPicPr>
            <p:cNvPr id="17"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119" y="1990702"/>
              <a:ext cx="196215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23"/>
            <p:cNvSpPr txBox="1">
              <a:spLocks noChangeArrowheads="1"/>
            </p:cNvSpPr>
            <p:nvPr/>
          </p:nvSpPr>
          <p:spPr bwMode="white">
            <a:xfrm>
              <a:off x="2275196" y="1976652"/>
              <a:ext cx="2103120" cy="33813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a:endParaRPr lang="en-US" altLang="en-US" sz="1600">
                <a:solidFill>
                  <a:srgbClr val="FFFFFF"/>
                </a:solidFill>
                <a:latin typeface="Calibri" panose="020F0502020204030204" pitchFamily="34" charset="0"/>
              </a:endParaRPr>
            </a:p>
          </p:txBody>
        </p:sp>
      </p:grpSp>
      <p:grpSp>
        <p:nvGrpSpPr>
          <p:cNvPr id="10" name="Group 9"/>
          <p:cNvGrpSpPr>
            <a:grpSpLocks/>
          </p:cNvGrpSpPr>
          <p:nvPr/>
        </p:nvGrpSpPr>
        <p:grpSpPr bwMode="auto">
          <a:xfrm>
            <a:off x="5997007" y="2392480"/>
            <a:ext cx="2011362" cy="1525587"/>
            <a:chOff x="487339" y="750628"/>
            <a:chExt cx="2011680" cy="1526251"/>
          </a:xfrm>
        </p:grpSpPr>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14" y="838604"/>
              <a:ext cx="19621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27"/>
            <p:cNvSpPr txBox="1">
              <a:spLocks noChangeArrowheads="1"/>
            </p:cNvSpPr>
            <p:nvPr/>
          </p:nvSpPr>
          <p:spPr bwMode="white">
            <a:xfrm>
              <a:off x="487339" y="750628"/>
              <a:ext cx="2011680" cy="1828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a:endParaRPr lang="en-US" altLang="en-US" sz="1600">
                <a:solidFill>
                  <a:srgbClr val="FFFFFF"/>
                </a:solidFill>
                <a:latin typeface="Calibri" panose="020F0502020204030204" pitchFamily="34" charset="0"/>
              </a:endParaRPr>
            </a:p>
          </p:txBody>
        </p:sp>
      </p:grpSp>
      <p:sp>
        <p:nvSpPr>
          <p:cNvPr id="13" name="TextBox 30"/>
          <p:cNvSpPr txBox="1">
            <a:spLocks noChangeArrowheads="1"/>
          </p:cNvSpPr>
          <p:nvPr/>
        </p:nvSpPr>
        <p:spPr bwMode="auto">
          <a:xfrm>
            <a:off x="3512490" y="2447306"/>
            <a:ext cx="17224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r>
              <a:rPr lang="en-US" altLang="en-US" sz="2000" dirty="0"/>
              <a:t>object parts</a:t>
            </a:r>
          </a:p>
          <a:p>
            <a:r>
              <a:rPr lang="en-US" altLang="en-US" sz="2000" dirty="0"/>
              <a:t>(combination </a:t>
            </a:r>
          </a:p>
          <a:p>
            <a:r>
              <a:rPr lang="en-US" altLang="en-US" sz="2000" dirty="0"/>
              <a:t>of edges)</a:t>
            </a:r>
          </a:p>
        </p:txBody>
      </p:sp>
      <p:sp>
        <p:nvSpPr>
          <p:cNvPr id="14" name="TextBox 31"/>
          <p:cNvSpPr txBox="1">
            <a:spLocks noChangeArrowheads="1"/>
          </p:cNvSpPr>
          <p:nvPr/>
        </p:nvSpPr>
        <p:spPr bwMode="auto">
          <a:xfrm>
            <a:off x="6135751" y="1999283"/>
            <a:ext cx="1766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r>
              <a:rPr lang="en-US" altLang="en-US" sz="2000" dirty="0"/>
              <a:t>object models</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014" y="1985059"/>
            <a:ext cx="2271397" cy="136283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7128" y="4210191"/>
            <a:ext cx="1714604" cy="1776792"/>
          </a:xfrm>
          <a:prstGeom prst="rect">
            <a:avLst/>
          </a:prstGeom>
        </p:spPr>
      </p:pic>
      <p:sp>
        <p:nvSpPr>
          <p:cNvPr id="22" name="Bent Arrow 21"/>
          <p:cNvSpPr/>
          <p:nvPr/>
        </p:nvSpPr>
        <p:spPr bwMode="gray">
          <a:xfrm>
            <a:off x="1045373" y="4331002"/>
            <a:ext cx="466055" cy="462242"/>
          </a:xfrm>
          <a:prstGeom prst="bentArrow">
            <a:avLst>
              <a:gd name="adj1" fmla="val 25000"/>
              <a:gd name="adj2" fmla="val 23794"/>
              <a:gd name="adj3" fmla="val 25000"/>
              <a:gd name="adj4" fmla="val 4375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Bent Arrow 22"/>
          <p:cNvSpPr/>
          <p:nvPr/>
        </p:nvSpPr>
        <p:spPr bwMode="gray">
          <a:xfrm>
            <a:off x="2958702" y="3535163"/>
            <a:ext cx="466055" cy="462242"/>
          </a:xfrm>
          <a:prstGeom prst="bentArrow">
            <a:avLst>
              <a:gd name="adj1" fmla="val 25000"/>
              <a:gd name="adj2" fmla="val 23794"/>
              <a:gd name="adj3" fmla="val 25000"/>
              <a:gd name="adj4" fmla="val 4375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Bent Arrow 23"/>
          <p:cNvSpPr/>
          <p:nvPr/>
        </p:nvSpPr>
        <p:spPr bwMode="gray">
          <a:xfrm>
            <a:off x="5362306" y="2575280"/>
            <a:ext cx="466055" cy="462242"/>
          </a:xfrm>
          <a:prstGeom prst="bentArrow">
            <a:avLst>
              <a:gd name="adj1" fmla="val 25000"/>
              <a:gd name="adj2" fmla="val 23794"/>
              <a:gd name="adj3" fmla="val 25000"/>
              <a:gd name="adj4" fmla="val 4375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2691022"/>
      </p:ext>
    </p:extLst>
  </p:cSld>
  <p:clrMapOvr>
    <a:masterClrMapping/>
  </p:clrMapOvr>
  <mc:AlternateContent xmlns:mc="http://schemas.openxmlformats.org/markup-compatibility/2006">
    <mc:Choice xmlns:p14="http://schemas.microsoft.com/office/powerpoint/2010/main" Requires="p14">
      <p:transition spd="slow" p14:dur="2000" advTm="56443"/>
    </mc:Choice>
    <mc:Fallback>
      <p:transition spd="slow" advTm="5644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Deep</a:t>
            </a:r>
            <a:r>
              <a:rPr lang="de-DE" dirty="0" smtClean="0"/>
              <a:t> Learning Network</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171" y="1729549"/>
            <a:ext cx="6590370" cy="39542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9902" y="5096478"/>
            <a:ext cx="2029523" cy="1353015"/>
          </a:xfrm>
          <a:prstGeom prst="rect">
            <a:avLst/>
          </a:prstGeom>
        </p:spPr>
      </p:pic>
    </p:spTree>
    <p:extLst>
      <p:ext uri="{BB962C8B-B14F-4D97-AF65-F5344CB8AC3E}">
        <p14:creationId xmlns:p14="http://schemas.microsoft.com/office/powerpoint/2010/main" val="2640297908"/>
      </p:ext>
    </p:extLst>
  </p:cSld>
  <p:clrMapOvr>
    <a:masterClrMapping/>
  </p:clrMapOvr>
  <mc:AlternateContent xmlns:mc="http://schemas.openxmlformats.org/markup-compatibility/2006">
    <mc:Choice xmlns:p14="http://schemas.microsoft.com/office/powerpoint/2010/main" Requires="p14">
      <p:transition spd="slow" p14:dur="2000" advTm="102270"/>
    </mc:Choice>
    <mc:Fallback>
      <p:transition spd="slow" advTm="10227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Example</a:t>
            </a:r>
            <a:r>
              <a:rPr lang="de-DE" dirty="0" smtClean="0"/>
              <a:t> </a:t>
            </a:r>
            <a:r>
              <a:rPr lang="de-DE" dirty="0" err="1" smtClean="0"/>
              <a:t>Handwritten</a:t>
            </a:r>
            <a:r>
              <a:rPr lang="de-DE" dirty="0" smtClean="0"/>
              <a:t> Digit </a:t>
            </a:r>
            <a:r>
              <a:rPr lang="de-DE" dirty="0" err="1" smtClean="0"/>
              <a:t>Classification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147" name="Picture 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74" y="1073204"/>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 name="Oval 147"/>
          <p:cNvSpPr/>
          <p:nvPr/>
        </p:nvSpPr>
        <p:spPr>
          <a:xfrm>
            <a:off x="2225675" y="2416602"/>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49" name="Picture 1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1413" y="2503914"/>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 name="Rounded Rectangle 149"/>
          <p:cNvSpPr/>
          <p:nvPr/>
        </p:nvSpPr>
        <p:spPr>
          <a:xfrm>
            <a:off x="2336800" y="2503914"/>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51" name="Oval 150"/>
          <p:cNvSpPr/>
          <p:nvPr/>
        </p:nvSpPr>
        <p:spPr>
          <a:xfrm>
            <a:off x="3759200" y="2427714"/>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52" name="Picture 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938" y="2515027"/>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Rounded Rectangle 152"/>
          <p:cNvSpPr/>
          <p:nvPr/>
        </p:nvSpPr>
        <p:spPr>
          <a:xfrm>
            <a:off x="3870325" y="2616627"/>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54" name="Oval 153"/>
          <p:cNvSpPr/>
          <p:nvPr/>
        </p:nvSpPr>
        <p:spPr>
          <a:xfrm>
            <a:off x="5394325" y="2492802"/>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55" name="Picture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580114"/>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 name="Rounded Rectangle 155"/>
          <p:cNvSpPr/>
          <p:nvPr/>
        </p:nvSpPr>
        <p:spPr>
          <a:xfrm>
            <a:off x="5502275" y="2823002"/>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57" name="TextBox 3"/>
          <p:cNvSpPr txBox="1">
            <a:spLocks noChangeArrowheads="1"/>
          </p:cNvSpPr>
          <p:nvPr/>
        </p:nvSpPr>
        <p:spPr bwMode="auto">
          <a:xfrm>
            <a:off x="7051675" y="2661077"/>
            <a:ext cx="10743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r>
              <a:rPr lang="en-GB" altLang="en-US" sz="2000" b="1" dirty="0" err="1"/>
              <a:t>etc</a:t>
            </a:r>
            <a:r>
              <a:rPr lang="en-GB" altLang="en-US" sz="3600" b="1" dirty="0"/>
              <a:t> …</a:t>
            </a:r>
          </a:p>
        </p:txBody>
      </p:sp>
      <p:sp>
        <p:nvSpPr>
          <p:cNvPr id="158" name="Isosceles Triangle 157"/>
          <p:cNvSpPr/>
          <p:nvPr/>
        </p:nvSpPr>
        <p:spPr>
          <a:xfrm rot="10800000">
            <a:off x="835025" y="1920152"/>
            <a:ext cx="7570788" cy="510409"/>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59" name="Isosceles Triangle 158"/>
          <p:cNvSpPr/>
          <p:nvPr/>
        </p:nvSpPr>
        <p:spPr>
          <a:xfrm rot="10800000">
            <a:off x="784225" y="1899516"/>
            <a:ext cx="7570788" cy="510408"/>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0" name="Isosceles Triangle 159"/>
          <p:cNvSpPr/>
          <p:nvPr/>
        </p:nvSpPr>
        <p:spPr>
          <a:xfrm rot="10800000">
            <a:off x="763586" y="1920152"/>
            <a:ext cx="7570787" cy="510409"/>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1" name="Isosceles Triangle 160"/>
          <p:cNvSpPr/>
          <p:nvPr/>
        </p:nvSpPr>
        <p:spPr>
          <a:xfrm rot="10800000">
            <a:off x="774700" y="1909862"/>
            <a:ext cx="7569200" cy="509587"/>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2" name="TextBox 60"/>
          <p:cNvSpPr txBox="1">
            <a:spLocks noChangeArrowheads="1"/>
          </p:cNvSpPr>
          <p:nvPr/>
        </p:nvSpPr>
        <p:spPr bwMode="auto">
          <a:xfrm>
            <a:off x="311887" y="2514659"/>
            <a:ext cx="20249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r>
              <a:rPr lang="en-GB" altLang="en-US" sz="1600" dirty="0" smtClean="0"/>
              <a:t>Lower level detectors:</a:t>
            </a:r>
          </a:p>
          <a:p>
            <a:pPr eaLnBrk="1" hangingPunct="1"/>
            <a:r>
              <a:rPr lang="en-GB" altLang="en-US" sz="1600" dirty="0" smtClean="0"/>
              <a:t>detect </a:t>
            </a:r>
            <a:r>
              <a:rPr lang="en-GB" altLang="en-US" sz="1600" dirty="0"/>
              <a:t>lines in</a:t>
            </a:r>
          </a:p>
          <a:p>
            <a:pPr eaLnBrk="1" hangingPunct="1"/>
            <a:r>
              <a:rPr lang="en-GB" altLang="en-US" sz="1600" dirty="0"/>
              <a:t>Specific positions</a:t>
            </a:r>
          </a:p>
        </p:txBody>
      </p:sp>
      <p:sp>
        <p:nvSpPr>
          <p:cNvPr id="163" name="Oval 162"/>
          <p:cNvSpPr/>
          <p:nvPr/>
        </p:nvSpPr>
        <p:spPr>
          <a:xfrm>
            <a:off x="2611438" y="4173964"/>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64"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4261277"/>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 name="Rounded Rectangle 164"/>
          <p:cNvSpPr/>
          <p:nvPr/>
        </p:nvSpPr>
        <p:spPr>
          <a:xfrm>
            <a:off x="2733675" y="4261277"/>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6" name="Rounded Rectangle 165"/>
          <p:cNvSpPr/>
          <p:nvPr/>
        </p:nvSpPr>
        <p:spPr>
          <a:xfrm>
            <a:off x="2743200" y="4404152"/>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7" name="Rounded Rectangle 166"/>
          <p:cNvSpPr/>
          <p:nvPr/>
        </p:nvSpPr>
        <p:spPr>
          <a:xfrm>
            <a:off x="2743200" y="4535914"/>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68" name="Rounded Rectangle 167"/>
          <p:cNvSpPr/>
          <p:nvPr/>
        </p:nvSpPr>
        <p:spPr>
          <a:xfrm>
            <a:off x="2743200" y="4658152"/>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dirty="0"/>
              <a:t>v</a:t>
            </a:r>
          </a:p>
        </p:txBody>
      </p:sp>
      <p:sp>
        <p:nvSpPr>
          <p:cNvPr id="169" name="Rounded Rectangle 168"/>
          <p:cNvSpPr/>
          <p:nvPr/>
        </p:nvSpPr>
        <p:spPr>
          <a:xfrm>
            <a:off x="2763838" y="4759752"/>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70" name="Rounded Rectangle 169"/>
          <p:cNvSpPr/>
          <p:nvPr/>
        </p:nvSpPr>
        <p:spPr>
          <a:xfrm>
            <a:off x="2733675" y="4413677"/>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71" name="Rounded Rectangle 170"/>
          <p:cNvSpPr/>
          <p:nvPr/>
        </p:nvSpPr>
        <p:spPr>
          <a:xfrm>
            <a:off x="2722563" y="4953427"/>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cxnSp>
        <p:nvCxnSpPr>
          <p:cNvPr id="172" name="Straight Arrow Connector 171"/>
          <p:cNvCxnSpPr>
            <a:stCxn id="148" idx="4"/>
            <a:endCxn id="163" idx="0"/>
          </p:cNvCxnSpPr>
          <p:nvPr/>
        </p:nvCxnSpPr>
        <p:spPr>
          <a:xfrm>
            <a:off x="2752725" y="3494514"/>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51" idx="4"/>
          </p:cNvCxnSpPr>
          <p:nvPr/>
        </p:nvCxnSpPr>
        <p:spPr>
          <a:xfrm flipH="1">
            <a:off x="3292475" y="3504039"/>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3492500" y="3569127"/>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165" idx="3"/>
          </p:cNvCxnSpPr>
          <p:nvPr/>
        </p:nvCxnSpPr>
        <p:spPr>
          <a:xfrm flipH="1">
            <a:off x="3576638" y="3357989"/>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4559300" y="4158089"/>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77" name="Picture 1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4245402"/>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8" name="Rounded Rectangle 177"/>
          <p:cNvSpPr/>
          <p:nvPr/>
        </p:nvSpPr>
        <p:spPr>
          <a:xfrm>
            <a:off x="5019675" y="4299377"/>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79" name="Rounded Rectangle 178"/>
          <p:cNvSpPr/>
          <p:nvPr/>
        </p:nvSpPr>
        <p:spPr>
          <a:xfrm>
            <a:off x="5183188" y="4329539"/>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80" name="Oval 179"/>
          <p:cNvSpPr/>
          <p:nvPr/>
        </p:nvSpPr>
        <p:spPr>
          <a:xfrm>
            <a:off x="6311900" y="4140627"/>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pic>
        <p:nvPicPr>
          <p:cNvPr id="181" name="Picture 18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7638" y="4227939"/>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 name="Oval 181"/>
          <p:cNvSpPr/>
          <p:nvPr/>
        </p:nvSpPr>
        <p:spPr>
          <a:xfrm>
            <a:off x="6497638" y="4245402"/>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83" name="Oval 182"/>
          <p:cNvSpPr/>
          <p:nvPr/>
        </p:nvSpPr>
        <p:spPr>
          <a:xfrm>
            <a:off x="6775450" y="4202539"/>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84" name="Oval 183"/>
          <p:cNvSpPr/>
          <p:nvPr/>
        </p:nvSpPr>
        <p:spPr>
          <a:xfrm>
            <a:off x="6711950" y="4321602"/>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185" name="TextBox 126"/>
          <p:cNvSpPr txBox="1">
            <a:spLocks noChangeArrowheads="1"/>
          </p:cNvSpPr>
          <p:nvPr/>
        </p:nvSpPr>
        <p:spPr bwMode="auto">
          <a:xfrm>
            <a:off x="348209" y="4174311"/>
            <a:ext cx="206017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r>
              <a:rPr lang="en-GB" altLang="en-US" sz="1600" dirty="0"/>
              <a:t>Higher level </a:t>
            </a:r>
            <a:r>
              <a:rPr lang="en-GB" altLang="en-US" sz="1600" dirty="0" smtClean="0"/>
              <a:t>detectors:</a:t>
            </a:r>
            <a:endParaRPr lang="en-GB" altLang="en-US" sz="1600" dirty="0"/>
          </a:p>
          <a:p>
            <a:pPr eaLnBrk="1" hangingPunct="1"/>
            <a:r>
              <a:rPr lang="en-GB" altLang="en-US" sz="1600" dirty="0"/>
              <a:t>( horizontal line, </a:t>
            </a:r>
          </a:p>
          <a:p>
            <a:pPr eaLnBrk="1" hangingPunct="1"/>
            <a:r>
              <a:rPr lang="en-GB" altLang="en-US" sz="1600" dirty="0"/>
              <a:t>“RHS vertical </a:t>
            </a:r>
            <a:r>
              <a:rPr lang="en-GB" altLang="en-US" sz="1600" dirty="0" smtClean="0"/>
              <a:t>line</a:t>
            </a:r>
            <a:r>
              <a:rPr lang="en-GB" altLang="en-US" sz="1600" dirty="0"/>
              <a:t>”</a:t>
            </a:r>
          </a:p>
          <a:p>
            <a:pPr eaLnBrk="1" hangingPunct="1"/>
            <a:r>
              <a:rPr lang="en-GB" altLang="en-US" sz="1600" dirty="0"/>
              <a:t>“upper loop”, etc…</a:t>
            </a:r>
          </a:p>
        </p:txBody>
      </p:sp>
      <p:sp>
        <p:nvSpPr>
          <p:cNvPr id="186" name="TextBox 127"/>
          <p:cNvSpPr txBox="1">
            <a:spLocks noChangeArrowheads="1"/>
          </p:cNvSpPr>
          <p:nvPr/>
        </p:nvSpPr>
        <p:spPr bwMode="auto">
          <a:xfrm>
            <a:off x="7713663" y="4408914"/>
            <a:ext cx="10743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r>
              <a:rPr lang="en-GB" altLang="en-US" sz="2000" b="1" dirty="0" err="1"/>
              <a:t>etc</a:t>
            </a:r>
            <a:r>
              <a:rPr lang="en-GB" altLang="en-US" sz="3600" b="1" dirty="0"/>
              <a:t> …</a:t>
            </a:r>
          </a:p>
        </p:txBody>
      </p:sp>
      <p:sp>
        <p:nvSpPr>
          <p:cNvPr id="187" name="Oval 186"/>
          <p:cNvSpPr/>
          <p:nvPr/>
        </p:nvSpPr>
        <p:spPr>
          <a:xfrm>
            <a:off x="4613275" y="5632877"/>
            <a:ext cx="966788" cy="8747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r>
              <a:rPr lang="en-GB" sz="1600" dirty="0"/>
              <a:t> </a:t>
            </a:r>
          </a:p>
          <a:p>
            <a:pPr algn="ctr">
              <a:defRPr/>
            </a:pPr>
            <a:r>
              <a:rPr lang="en-GB" sz="1600" dirty="0"/>
              <a:t>  </a:t>
            </a:r>
          </a:p>
        </p:txBody>
      </p:sp>
      <p:cxnSp>
        <p:nvCxnSpPr>
          <p:cNvPr id="188" name="Straight Arrow Connector 187"/>
          <p:cNvCxnSpPr>
            <a:stCxn id="176" idx="4"/>
            <a:endCxn id="187" idx="0"/>
          </p:cNvCxnSpPr>
          <p:nvPr/>
        </p:nvCxnSpPr>
        <p:spPr>
          <a:xfrm>
            <a:off x="5087938" y="5234414"/>
            <a:ext cx="9525" cy="3984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87" idx="7"/>
          </p:cNvCxnSpPr>
          <p:nvPr/>
        </p:nvCxnSpPr>
        <p:spPr>
          <a:xfrm flipH="1">
            <a:off x="5438775" y="5247114"/>
            <a:ext cx="1384300" cy="5143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endCxn id="187" idx="1"/>
          </p:cNvCxnSpPr>
          <p:nvPr/>
        </p:nvCxnSpPr>
        <p:spPr>
          <a:xfrm>
            <a:off x="3265488" y="5212189"/>
            <a:ext cx="1489075" cy="549275"/>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flipH="1">
            <a:off x="5614988" y="5143927"/>
            <a:ext cx="3030537" cy="774700"/>
          </a:xfrm>
          <a:prstGeom prst="straightConnector1">
            <a:avLst/>
          </a:prstGeom>
          <a:ln w="3175">
            <a:solidFill>
              <a:srgbClr val="FFCC00"/>
            </a:solidFill>
            <a:tailEnd type="arrow"/>
          </a:ln>
        </p:spPr>
        <p:style>
          <a:lnRef idx="1">
            <a:schemeClr val="accent1"/>
          </a:lnRef>
          <a:fillRef idx="0">
            <a:schemeClr val="accent1"/>
          </a:fillRef>
          <a:effectRef idx="0">
            <a:schemeClr val="accent1"/>
          </a:effectRef>
          <a:fontRef idx="minor">
            <a:schemeClr val="tx1"/>
          </a:fontRef>
        </p:style>
      </p:cxnSp>
      <p:sp>
        <p:nvSpPr>
          <p:cNvPr id="192" name="TextBox 14"/>
          <p:cNvSpPr txBox="1">
            <a:spLocks noChangeArrowheads="1"/>
          </p:cNvSpPr>
          <p:nvPr/>
        </p:nvSpPr>
        <p:spPr bwMode="auto">
          <a:xfrm>
            <a:off x="523759" y="5643990"/>
            <a:ext cx="3513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r>
              <a:rPr lang="en-GB" altLang="en-US" dirty="0"/>
              <a:t>What does this unit detect?</a:t>
            </a:r>
          </a:p>
        </p:txBody>
      </p:sp>
    </p:spTree>
    <p:extLst>
      <p:ext uri="{BB962C8B-B14F-4D97-AF65-F5344CB8AC3E}">
        <p14:creationId xmlns:p14="http://schemas.microsoft.com/office/powerpoint/2010/main" val="1078689159"/>
      </p:ext>
    </p:extLst>
  </p:cSld>
  <p:clrMapOvr>
    <a:masterClrMapping/>
  </p:clrMapOvr>
  <mc:AlternateContent xmlns:mc="http://schemas.openxmlformats.org/markup-compatibility/2006">
    <mc:Choice xmlns:p14="http://schemas.microsoft.com/office/powerpoint/2010/main" Requires="p14">
      <p:transition spd="slow" p14:dur="2000" advTm="46505"/>
    </mc:Choice>
    <mc:Fallback>
      <p:transition spd="slow" advTm="4650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Training a (</a:t>
            </a:r>
            <a:r>
              <a:rPr lang="de-DE" dirty="0" err="1" smtClean="0"/>
              <a:t>Deep</a:t>
            </a:r>
            <a:r>
              <a:rPr lang="de-DE" dirty="0" smtClean="0"/>
              <a:t>) </a:t>
            </a:r>
            <a:r>
              <a:rPr lang="de-DE" dirty="0" err="1" smtClean="0"/>
              <a:t>Neural</a:t>
            </a:r>
            <a:r>
              <a:rPr lang="de-DE" dirty="0" smtClean="0"/>
              <a:t> Net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1590" y="1572322"/>
            <a:ext cx="6799765" cy="3824868"/>
          </a:xfrm>
          <a:prstGeom prst="rect">
            <a:avLst/>
          </a:prstGeom>
        </p:spPr>
      </p:pic>
    </p:spTree>
    <p:extLst>
      <p:ext uri="{BB962C8B-B14F-4D97-AF65-F5344CB8AC3E}">
        <p14:creationId xmlns:p14="http://schemas.microsoft.com/office/powerpoint/2010/main" val="335685109"/>
      </p:ext>
    </p:extLst>
  </p:cSld>
  <p:clrMapOvr>
    <a:masterClrMapping/>
  </p:clrMapOvr>
  <mc:AlternateContent xmlns:mc="http://schemas.openxmlformats.org/markup-compatibility/2006">
    <mc:Choice xmlns:p14="http://schemas.microsoft.com/office/powerpoint/2010/main" Requires="p14">
      <p:transition spd="slow" p14:dur="2000" advTm="20341"/>
    </mc:Choice>
    <mc:Fallback>
      <p:transition spd="slow" advTm="2034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a:t>
            </a:r>
            <a:r>
              <a:rPr lang="de-DE" dirty="0" smtClean="0"/>
              <a:t>Training - Backpropagation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784"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0046"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dirty="0"/>
              <a:t>Training data</a:t>
            </a:r>
          </a:p>
          <a:p>
            <a:pPr eaLnBrk="1" hangingPunct="1">
              <a:spcBef>
                <a:spcPct val="0"/>
              </a:spcBef>
              <a:buFontTx/>
              <a:buNone/>
            </a:pPr>
            <a:r>
              <a:rPr lang="en-GB" altLang="en-US" sz="2400" b="1" i="1" dirty="0" smtClean="0"/>
              <a:t>Fields               class</a:t>
            </a:r>
            <a:endParaRPr lang="en-GB" altLang="en-US" sz="2400" b="1" i="1" dirty="0"/>
          </a:p>
          <a:p>
            <a:pPr eaLnBrk="1" hangingPunct="1">
              <a:spcBef>
                <a:spcPct val="0"/>
              </a:spcBef>
              <a:buFontTx/>
              <a:buNone/>
            </a:pPr>
            <a:r>
              <a:rPr lang="en-GB" altLang="en-US" sz="2400" dirty="0"/>
              <a:t>1.4  2.7   1.9         0</a:t>
            </a:r>
          </a:p>
          <a:p>
            <a:pPr eaLnBrk="1" hangingPunct="1">
              <a:spcBef>
                <a:spcPct val="0"/>
              </a:spcBef>
              <a:buFontTx/>
              <a:buNone/>
            </a:pPr>
            <a:r>
              <a:rPr lang="en-GB" altLang="en-US" sz="2400" dirty="0"/>
              <a:t>3.8  3.4   3.2         0</a:t>
            </a:r>
          </a:p>
          <a:p>
            <a:pPr eaLnBrk="1" hangingPunct="1">
              <a:spcBef>
                <a:spcPct val="0"/>
              </a:spcBef>
              <a:buFontTx/>
              <a:buNone/>
            </a:pPr>
            <a:r>
              <a:rPr lang="en-GB" altLang="en-US" sz="2400" dirty="0"/>
              <a:t>6.4  2.8   1.7         1</a:t>
            </a:r>
          </a:p>
          <a:p>
            <a:pPr eaLnBrk="1" hangingPunct="1">
              <a:spcBef>
                <a:spcPct val="0"/>
              </a:spcBef>
              <a:buFontTx/>
              <a:buNone/>
            </a:pPr>
            <a:r>
              <a:rPr lang="en-GB" altLang="en-US" sz="2400" dirty="0"/>
              <a:t>4.1  0.1   0.2         0</a:t>
            </a:r>
          </a:p>
          <a:p>
            <a:pPr eaLnBrk="1" hangingPunct="1">
              <a:spcBef>
                <a:spcPct val="0"/>
              </a:spcBef>
              <a:buFontTx/>
              <a:buNone/>
            </a:pPr>
            <a:r>
              <a:rPr lang="en-GB" altLang="en-US" sz="2400" dirty="0" err="1"/>
              <a:t>etc</a:t>
            </a:r>
            <a:r>
              <a:rPr lang="en-GB" altLang="en-US" sz="2400" dirty="0"/>
              <a:t> …</a:t>
            </a:r>
          </a:p>
        </p:txBody>
      </p:sp>
      <p:sp>
        <p:nvSpPr>
          <p:cNvPr id="6" name="TextBox 2"/>
          <p:cNvSpPr txBox="1">
            <a:spLocks noChangeArrowheads="1"/>
          </p:cNvSpPr>
          <p:nvPr/>
        </p:nvSpPr>
        <p:spPr bwMode="auto">
          <a:xfrm>
            <a:off x="4546446" y="1640681"/>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dirty="0" smtClean="0">
                <a:solidFill>
                  <a:schemeClr val="bg1"/>
                </a:solidFill>
              </a:rPr>
              <a:t>Initialize </a:t>
            </a:r>
            <a:r>
              <a:rPr lang="en-GB" altLang="en-US" sz="2400" b="1" dirty="0">
                <a:solidFill>
                  <a:schemeClr val="bg1"/>
                </a:solidFill>
              </a:rPr>
              <a:t>with random weights</a:t>
            </a:r>
          </a:p>
        </p:txBody>
      </p:sp>
      <p:sp>
        <p:nvSpPr>
          <p:cNvPr id="7" name="TextBox 6"/>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0.7</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1331588134"/>
      </p:ext>
    </p:extLst>
  </p:cSld>
  <p:clrMapOvr>
    <a:masterClrMapping/>
  </p:clrMapOvr>
  <mc:AlternateContent xmlns:mc="http://schemas.openxmlformats.org/markup-compatibility/2006">
    <mc:Choice xmlns:p14="http://schemas.microsoft.com/office/powerpoint/2010/main" Requires="p14">
      <p:transition spd="slow" p14:dur="2000" advTm="61514"/>
    </mc:Choice>
    <mc:Fallback>
      <p:transition spd="slow" advTm="6151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168"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0430"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dirty="0"/>
              <a:t>Training data</a:t>
            </a:r>
          </a:p>
          <a:p>
            <a:pPr eaLnBrk="1" hangingPunct="1">
              <a:spcBef>
                <a:spcPct val="0"/>
              </a:spcBef>
              <a:buFontTx/>
              <a:buNone/>
            </a:pPr>
            <a:r>
              <a:rPr lang="en-GB" altLang="en-US" sz="2400" b="1" i="1" dirty="0"/>
              <a:t>Fields               class</a:t>
            </a:r>
          </a:p>
          <a:p>
            <a:pPr eaLnBrk="1" hangingPunct="1">
              <a:spcBef>
                <a:spcPct val="0"/>
              </a:spcBef>
              <a:buFontTx/>
              <a:buNone/>
            </a:pPr>
            <a:r>
              <a:rPr lang="en-GB" altLang="en-US" sz="2400" dirty="0">
                <a:solidFill>
                  <a:srgbClr val="0033CC"/>
                </a:solidFill>
              </a:rPr>
              <a:t>1.4  2.7   1.9         </a:t>
            </a:r>
            <a:r>
              <a:rPr lang="en-GB" altLang="en-US" sz="2400" dirty="0">
                <a:solidFill>
                  <a:srgbClr val="FF0000"/>
                </a:solidFill>
              </a:rPr>
              <a:t>0</a:t>
            </a:r>
          </a:p>
          <a:p>
            <a:pPr eaLnBrk="1" hangingPunct="1">
              <a:spcBef>
                <a:spcPct val="0"/>
              </a:spcBef>
              <a:buFontTx/>
              <a:buNone/>
            </a:pPr>
            <a:r>
              <a:rPr lang="en-GB" altLang="en-US" sz="2400" dirty="0"/>
              <a:t>3.8  3.4   3.2         0</a:t>
            </a:r>
          </a:p>
          <a:p>
            <a:pPr eaLnBrk="1" hangingPunct="1">
              <a:spcBef>
                <a:spcPct val="0"/>
              </a:spcBef>
              <a:buFontTx/>
              <a:buNone/>
            </a:pPr>
            <a:r>
              <a:rPr lang="en-GB" altLang="en-US" sz="2400" dirty="0"/>
              <a:t>6.4  2.8   1.7         1</a:t>
            </a:r>
          </a:p>
          <a:p>
            <a:pPr eaLnBrk="1" hangingPunct="1">
              <a:spcBef>
                <a:spcPct val="0"/>
              </a:spcBef>
              <a:buFontTx/>
              <a:buNone/>
            </a:pPr>
            <a:r>
              <a:rPr lang="en-GB" altLang="en-US" sz="2400" dirty="0"/>
              <a:t>4.1  0.1   0.2         0</a:t>
            </a:r>
          </a:p>
          <a:p>
            <a:pPr eaLnBrk="1" hangingPunct="1">
              <a:spcBef>
                <a:spcPct val="0"/>
              </a:spcBef>
              <a:buFontTx/>
              <a:buNone/>
            </a:pPr>
            <a:r>
              <a:rPr lang="en-GB" altLang="en-US" sz="2400" dirty="0" err="1"/>
              <a:t>etc</a:t>
            </a:r>
            <a:r>
              <a:rPr lang="en-GB" altLang="en-US" sz="2400" dirty="0"/>
              <a:t> …</a:t>
            </a:r>
          </a:p>
        </p:txBody>
      </p:sp>
      <p:sp>
        <p:nvSpPr>
          <p:cNvPr id="6" name="TextBox 2"/>
          <p:cNvSpPr txBox="1">
            <a:spLocks noChangeArrowheads="1"/>
          </p:cNvSpPr>
          <p:nvPr/>
        </p:nvSpPr>
        <p:spPr bwMode="auto">
          <a:xfrm>
            <a:off x="4546830" y="1640681"/>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dirty="0">
                <a:solidFill>
                  <a:schemeClr val="bg1"/>
                </a:solidFill>
              </a:rPr>
              <a:t>Present a training pattern</a:t>
            </a:r>
          </a:p>
        </p:txBody>
      </p:sp>
      <p:sp>
        <p:nvSpPr>
          <p:cNvPr id="7" name="Rounded Rectangle 6"/>
          <p:cNvSpPr/>
          <p:nvPr/>
        </p:nvSpPr>
        <p:spPr>
          <a:xfrm>
            <a:off x="185968" y="2101056"/>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07030" y="3172619"/>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
        <p:nvSpPr>
          <p:cNvPr id="9" name="TextBox 8"/>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0.7</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4094240120"/>
      </p:ext>
    </p:extLst>
  </p:cSld>
  <p:clrMapOvr>
    <a:masterClrMapping/>
  </p:clrMapOvr>
  <mc:AlternateContent xmlns:mc="http://schemas.openxmlformats.org/markup-compatibility/2006">
    <mc:Choice xmlns:p14="http://schemas.microsoft.com/office/powerpoint/2010/main" Requires="p14">
      <p:transition spd="slow" p14:dur="2000" advTm="8888"/>
    </mc:Choice>
    <mc:Fallback>
      <p:transition spd="slow" advTm="888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721"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28983"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45383" y="1640681"/>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Feed it through to get output</a:t>
            </a:r>
          </a:p>
        </p:txBody>
      </p:sp>
      <p:sp>
        <p:nvSpPr>
          <p:cNvPr id="7" name="Rounded Rectangle 6"/>
          <p:cNvSpPr/>
          <p:nvPr/>
        </p:nvSpPr>
        <p:spPr>
          <a:xfrm>
            <a:off x="184521" y="2101056"/>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05583" y="3172619"/>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a:t>
            </a:r>
            <a:endParaRPr lang="en-GB" altLang="en-US" sz="2400">
              <a:solidFill>
                <a:srgbClr val="0033CC"/>
              </a:solidFill>
            </a:endParaRP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
        <p:nvSpPr>
          <p:cNvPr id="9" name="TextBox 8"/>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0.7</a:t>
            </a:r>
            <a:endParaRPr lang="en-US" sz="1800" kern="0" dirty="0" err="1" smtClean="0">
              <a:ea typeface="Arial Unicode MS" pitchFamily="34" charset="-128"/>
              <a:cs typeface="Arial Unicode MS" pitchFamily="34" charset="-128"/>
            </a:endParaRPr>
          </a:p>
        </p:txBody>
      </p:sp>
      <p:sp>
        <p:nvSpPr>
          <p:cNvPr id="10" name="Right Arrow 9"/>
          <p:cNvSpPr/>
          <p:nvPr/>
        </p:nvSpPr>
        <p:spPr bwMode="gray">
          <a:xfrm>
            <a:off x="4278732" y="5631143"/>
            <a:ext cx="3762276" cy="524107"/>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Forward Pass</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33028066"/>
      </p:ext>
    </p:extLst>
  </p:cSld>
  <p:clrMapOvr>
    <a:masterClrMapping/>
  </p:clrMapOvr>
  <mc:AlternateContent xmlns:mc="http://schemas.openxmlformats.org/markup-compatibility/2006">
    <mc:Choice xmlns:p14="http://schemas.microsoft.com/office/powerpoint/2010/main" Requires="p14">
      <p:transition spd="slow" p14:dur="2000" advTm="19094"/>
    </mc:Choice>
    <mc:Fallback>
      <p:transition spd="slow" advTm="1909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39" y="324000"/>
            <a:ext cx="8675034" cy="6085973"/>
          </a:xfrm>
          <a:prstGeom prst="rect">
            <a:avLst/>
          </a:prstGeom>
        </p:spPr>
      </p:pic>
    </p:spTree>
    <p:extLst>
      <p:ext uri="{BB962C8B-B14F-4D97-AF65-F5344CB8AC3E}">
        <p14:creationId xmlns:p14="http://schemas.microsoft.com/office/powerpoint/2010/main" val="3820735650"/>
      </p:ext>
    </p:extLst>
  </p:cSld>
  <p:clrMapOvr>
    <a:masterClrMapping/>
  </p:clrMapOvr>
  <mc:AlternateContent xmlns:mc="http://schemas.openxmlformats.org/markup-compatibility/2006">
    <mc:Choice xmlns:p14="http://schemas.microsoft.com/office/powerpoint/2010/main" Requires="p14">
      <p:transition spd="slow" p14:dur="2000" advTm="1082"/>
    </mc:Choice>
    <mc:Fallback>
      <p:transition spd="slow" advTm="108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368"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3630"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0030" y="1640681"/>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Compare with target output</a:t>
            </a:r>
          </a:p>
        </p:txBody>
      </p:sp>
      <p:sp>
        <p:nvSpPr>
          <p:cNvPr id="7" name="Rounded Rectangle 6"/>
          <p:cNvSpPr/>
          <p:nvPr/>
        </p:nvSpPr>
        <p:spPr>
          <a:xfrm>
            <a:off x="189168" y="2101056"/>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10230" y="3172619"/>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sp>
        <p:nvSpPr>
          <p:cNvPr id="9" name="TextBox 8"/>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0.7</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2949311908"/>
      </p:ext>
    </p:extLst>
  </p:cSld>
  <p:clrMapOvr>
    <a:masterClrMapping/>
  </p:clrMapOvr>
  <mc:AlternateContent xmlns:mc="http://schemas.openxmlformats.org/markup-compatibility/2006">
    <mc:Choice xmlns:p14="http://schemas.microsoft.com/office/powerpoint/2010/main" Requires="p14">
      <p:transition spd="slow" p14:dur="2000" advTm="7232"/>
    </mc:Choice>
    <mc:Fallback>
      <p:transition spd="slow" advTm="723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ile:Hamm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32318">
            <a:off x="1937986" y="3904372"/>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731"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3993"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0393" y="1640681"/>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Adjust weights based on error</a:t>
            </a:r>
          </a:p>
        </p:txBody>
      </p:sp>
      <p:sp>
        <p:nvSpPr>
          <p:cNvPr id="7" name="Rounded Rectangle 6"/>
          <p:cNvSpPr/>
          <p:nvPr/>
        </p:nvSpPr>
        <p:spPr>
          <a:xfrm>
            <a:off x="189531" y="2101056"/>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21744" y="3172619"/>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                                        </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pic>
        <p:nvPicPr>
          <p:cNvPr id="9" name="Picture 8" descr="File:Hamm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8768" y="3144044"/>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3606" y="4202906"/>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solidFill>
                  <a:srgbClr val="FF0000"/>
                </a:solidFill>
                <a:ea typeface="Arial Unicode MS" pitchFamily="34" charset="-128"/>
                <a:cs typeface="Arial Unicode MS" pitchFamily="34" charset="-128"/>
              </a:rPr>
              <a:t>0.22</a:t>
            </a:r>
          </a:p>
          <a:p>
            <a:pPr fontAlgn="base">
              <a:spcBef>
                <a:spcPts val="600"/>
              </a:spcBef>
              <a:spcAft>
                <a:spcPct val="0"/>
              </a:spcAft>
              <a:buClr>
                <a:srgbClr val="F0AB00"/>
              </a:buClr>
              <a:buSzPct val="80000"/>
            </a:pPr>
            <a:r>
              <a:rPr lang="de-DE" kern="0" dirty="0" smtClean="0">
                <a:solidFill>
                  <a:srgbClr val="FF0000"/>
                </a:solidFill>
                <a:ea typeface="Arial Unicode MS" pitchFamily="34" charset="-128"/>
                <a:cs typeface="Arial Unicode MS" pitchFamily="34" charset="-128"/>
              </a:rPr>
              <a:t>-0.45</a:t>
            </a:r>
          </a:p>
          <a:p>
            <a:pPr fontAlgn="base">
              <a:spcBef>
                <a:spcPts val="600"/>
              </a:spcBef>
              <a:spcAft>
                <a:spcPct val="0"/>
              </a:spcAft>
              <a:buClr>
                <a:srgbClr val="F0AB00"/>
              </a:buClr>
              <a:buSzPct val="80000"/>
            </a:pPr>
            <a:r>
              <a:rPr lang="de-DE" sz="1800" kern="0" dirty="0" smtClean="0">
                <a:solidFill>
                  <a:srgbClr val="FF0000"/>
                </a:solidFill>
                <a:ea typeface="Arial Unicode MS" pitchFamily="34" charset="-128"/>
                <a:cs typeface="Arial Unicode MS" pitchFamily="34" charset="-128"/>
              </a:rPr>
              <a:t>0.68</a:t>
            </a:r>
            <a:endParaRPr lang="en-US" sz="1800" kern="0" dirty="0" err="1" smtClean="0">
              <a:solidFill>
                <a:srgbClr val="FF0000"/>
              </a:solidFill>
              <a:ea typeface="Arial Unicode MS" pitchFamily="34" charset="-128"/>
              <a:cs typeface="Arial Unicode MS" pitchFamily="34" charset="-128"/>
            </a:endParaRPr>
          </a:p>
        </p:txBody>
      </p:sp>
      <p:sp>
        <p:nvSpPr>
          <p:cNvPr id="14" name="Left Arrow 13"/>
          <p:cNvSpPr/>
          <p:nvPr/>
        </p:nvSpPr>
        <p:spPr bwMode="gray">
          <a:xfrm>
            <a:off x="3819368" y="5717191"/>
            <a:ext cx="4560849" cy="446048"/>
          </a:xfrm>
          <a:prstGeom prst="lef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Backward</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Pass</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8853" y="4778667"/>
            <a:ext cx="1112106" cy="1109993"/>
          </a:xfrm>
          <a:prstGeom prst="rect">
            <a:avLst/>
          </a:prstGeom>
        </p:spPr>
      </p:pic>
    </p:spTree>
    <p:extLst>
      <p:ext uri="{BB962C8B-B14F-4D97-AF65-F5344CB8AC3E}">
        <p14:creationId xmlns:p14="http://schemas.microsoft.com/office/powerpoint/2010/main" val="2093638847"/>
      </p:ext>
    </p:extLst>
  </p:cSld>
  <p:clrMapOvr>
    <a:masterClrMapping/>
  </p:clrMapOvr>
  <mc:AlternateContent xmlns:mc="http://schemas.openxmlformats.org/markup-compatibility/2006">
    <mc:Choice xmlns:p14="http://schemas.microsoft.com/office/powerpoint/2010/main" Requires="p14">
      <p:transition spd="slow" p14:dur="2000" advTm="44848"/>
    </mc:Choice>
    <mc:Fallback>
      <p:transition spd="slow" advTm="4484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167"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0429"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46829" y="1640681"/>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pattern</a:t>
            </a:r>
          </a:p>
        </p:txBody>
      </p:sp>
      <p:sp>
        <p:nvSpPr>
          <p:cNvPr id="7" name="Rounded Rectangle 6"/>
          <p:cNvSpPr/>
          <p:nvPr/>
        </p:nvSpPr>
        <p:spPr>
          <a:xfrm>
            <a:off x="185967" y="2844006"/>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07029" y="3172619"/>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
        <p:nvSpPr>
          <p:cNvPr id="10" name="TextBox 9"/>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-0.45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0.68</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4221880198"/>
      </p:ext>
    </p:extLst>
  </p:cSld>
  <p:clrMapOvr>
    <a:masterClrMapping/>
  </p:clrMapOvr>
  <mc:AlternateContent xmlns:mc="http://schemas.openxmlformats.org/markup-compatibility/2006">
    <mc:Choice xmlns:p14="http://schemas.microsoft.com/office/powerpoint/2010/main" Requires="p14">
      <p:transition spd="slow" p14:dur="2000" advTm="2446"/>
    </mc:Choice>
    <mc:Fallback>
      <p:transition spd="slow" advTm="244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28"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4090"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0490" y="1640681"/>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Feed it through to get output</a:t>
            </a:r>
          </a:p>
        </p:txBody>
      </p:sp>
      <p:sp>
        <p:nvSpPr>
          <p:cNvPr id="7" name="Rounded Rectangle 6"/>
          <p:cNvSpPr/>
          <p:nvPr/>
        </p:nvSpPr>
        <p:spPr>
          <a:xfrm>
            <a:off x="189628" y="2844006"/>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10690" y="3172619"/>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
        <p:nvSpPr>
          <p:cNvPr id="9" name="TextBox 8"/>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-0.45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0.68</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1959936484"/>
      </p:ext>
    </p:extLst>
  </p:cSld>
  <p:clrMapOvr>
    <a:masterClrMapping/>
  </p:clrMapOvr>
  <mc:AlternateContent xmlns:mc="http://schemas.openxmlformats.org/markup-compatibility/2006">
    <mc:Choice xmlns:p14="http://schemas.microsoft.com/office/powerpoint/2010/main" Requires="p14">
      <p:transition spd="slow" p14:dur="2000" advTm="8434"/>
    </mc:Choice>
    <mc:Fallback>
      <p:transition spd="slow" advTm="843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26"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4088"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0488" y="1640681"/>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Compare with target output</a:t>
            </a:r>
          </a:p>
        </p:txBody>
      </p:sp>
      <p:sp>
        <p:nvSpPr>
          <p:cNvPr id="7" name="Rounded Rectangle 6"/>
          <p:cNvSpPr/>
          <p:nvPr/>
        </p:nvSpPr>
        <p:spPr>
          <a:xfrm>
            <a:off x="189626" y="2844006"/>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10688" y="3172619"/>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sp>
        <p:nvSpPr>
          <p:cNvPr id="9" name="TextBox 8"/>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0.22</a:t>
            </a: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-0.45</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0.68</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1615981253"/>
      </p:ext>
    </p:extLst>
  </p:cSld>
  <p:clrMapOvr>
    <a:masterClrMapping/>
  </p:clrMapOvr>
  <mc:AlternateContent xmlns:mc="http://schemas.openxmlformats.org/markup-compatibility/2006">
    <mc:Choice xmlns:p14="http://schemas.microsoft.com/office/powerpoint/2010/main" Requires="p14">
      <p:transition spd="slow" p14:dur="2000" advTm="1577"/>
    </mc:Choice>
    <mc:Fallback>
      <p:transition spd="slow" advTm="157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NN Training</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27" y="3066256"/>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4089" y="1388269"/>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0489" y="1640681"/>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Adjust weights based on error</a:t>
            </a:r>
          </a:p>
        </p:txBody>
      </p:sp>
      <p:sp>
        <p:nvSpPr>
          <p:cNvPr id="7" name="Rounded Rectangle 6"/>
          <p:cNvSpPr/>
          <p:nvPr/>
        </p:nvSpPr>
        <p:spPr>
          <a:xfrm>
            <a:off x="189627" y="2844006"/>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sp>
        <p:nvSpPr>
          <p:cNvPr id="8" name="Rectangle 7"/>
          <p:cNvSpPr>
            <a:spLocks noChangeArrowheads="1"/>
          </p:cNvSpPr>
          <p:nvPr/>
        </p:nvSpPr>
        <p:spPr bwMode="auto">
          <a:xfrm>
            <a:off x="3610689" y="3172619"/>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9" name="Picture 8"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4980702" y="3858419"/>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6501527" y="3542506"/>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22515" y="4367212"/>
            <a:ext cx="2141275" cy="133882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Model Parameters:</a:t>
            </a:r>
          </a:p>
          <a:p>
            <a:pPr fontAlgn="base">
              <a:spcBef>
                <a:spcPts val="600"/>
              </a:spcBef>
              <a:spcAft>
                <a:spcPct val="0"/>
              </a:spcAft>
              <a:buClr>
                <a:srgbClr val="F0AB00"/>
              </a:buClr>
              <a:buSzPct val="80000"/>
            </a:pPr>
            <a:r>
              <a:rPr lang="de-DE" sz="1800" kern="0" dirty="0" smtClean="0">
                <a:solidFill>
                  <a:srgbClr val="FF0000"/>
                </a:solidFill>
                <a:ea typeface="Arial Unicode MS" pitchFamily="34" charset="-128"/>
                <a:cs typeface="Arial Unicode MS" pitchFamily="34" charset="-128"/>
              </a:rPr>
              <a:t>0.217</a:t>
            </a:r>
          </a:p>
          <a:p>
            <a:pPr fontAlgn="base">
              <a:spcBef>
                <a:spcPts val="600"/>
              </a:spcBef>
              <a:spcAft>
                <a:spcPct val="0"/>
              </a:spcAft>
              <a:buClr>
                <a:srgbClr val="F0AB00"/>
              </a:buClr>
              <a:buSzPct val="80000"/>
            </a:pPr>
            <a:r>
              <a:rPr lang="de-DE" kern="0" dirty="0" smtClean="0">
                <a:solidFill>
                  <a:srgbClr val="FF0000"/>
                </a:solidFill>
                <a:ea typeface="Arial Unicode MS" pitchFamily="34" charset="-128"/>
                <a:cs typeface="Arial Unicode MS" pitchFamily="34" charset="-128"/>
              </a:rPr>
              <a:t>-0.448</a:t>
            </a:r>
          </a:p>
          <a:p>
            <a:pPr fontAlgn="base">
              <a:spcBef>
                <a:spcPts val="600"/>
              </a:spcBef>
              <a:spcAft>
                <a:spcPct val="0"/>
              </a:spcAft>
              <a:buClr>
                <a:srgbClr val="F0AB00"/>
              </a:buClr>
              <a:buSzPct val="80000"/>
            </a:pPr>
            <a:r>
              <a:rPr lang="de-DE" sz="1800" kern="0" dirty="0" smtClean="0">
                <a:solidFill>
                  <a:srgbClr val="FF0000"/>
                </a:solidFill>
                <a:ea typeface="Arial Unicode MS" pitchFamily="34" charset="-128"/>
                <a:cs typeface="Arial Unicode MS" pitchFamily="34" charset="-128"/>
              </a:rPr>
              <a:t>0.62</a:t>
            </a:r>
            <a:endParaRPr lang="en-US" sz="1800" kern="0" dirty="0" err="1" smtClean="0">
              <a:solidFill>
                <a:srgbClr val="FF0000"/>
              </a:solidFill>
              <a:ea typeface="Arial Unicode MS" pitchFamily="34" charset="-128"/>
              <a:cs typeface="Arial Unicode MS" pitchFamily="34" charset="-128"/>
            </a:endParaRPr>
          </a:p>
        </p:txBody>
      </p:sp>
      <p:pic>
        <p:nvPicPr>
          <p:cNvPr id="12" name="Picture 11"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532318">
            <a:off x="1555389" y="4757905"/>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123857"/>
      </p:ext>
    </p:extLst>
  </p:cSld>
  <p:clrMapOvr>
    <a:masterClrMapping/>
  </p:clrMapOvr>
  <mc:AlternateContent xmlns:mc="http://schemas.openxmlformats.org/markup-compatibility/2006">
    <mc:Choice xmlns:p14="http://schemas.microsoft.com/office/powerpoint/2010/main" Requires="p14">
      <p:transition spd="slow" p14:dur="2000" advTm="20833"/>
    </mc:Choice>
    <mc:Fallback>
      <p:transition spd="slow" advTm="2083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07679">
            <a:off x="-58726" y="3940593"/>
            <a:ext cx="4073409" cy="204943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7898" y="1929803"/>
            <a:ext cx="2770813" cy="1510539"/>
          </a:xfrm>
          <a:prstGeom prst="rect">
            <a:avLst/>
          </a:prstGeom>
        </p:spPr>
      </p:pic>
      <p:sp>
        <p:nvSpPr>
          <p:cNvPr id="3" name="Text Placeholder 2"/>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de-DE" dirty="0"/>
              <a:t>NN </a:t>
            </a:r>
            <a:r>
              <a:rPr lang="de-DE" dirty="0" smtClean="0"/>
              <a:t>Training</a:t>
            </a:r>
            <a:endParaRPr lang="en-US" dirty="0"/>
          </a:p>
        </p:txBody>
      </p:sp>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4109" y="3054619"/>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p:cNvSpPr txBox="1">
            <a:spLocks noChangeArrowheads="1"/>
          </p:cNvSpPr>
          <p:nvPr/>
        </p:nvSpPr>
        <p:spPr bwMode="auto">
          <a:xfrm>
            <a:off x="335371" y="1395682"/>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6" name="TextBox 2"/>
          <p:cNvSpPr txBox="1">
            <a:spLocks noChangeArrowheads="1"/>
          </p:cNvSpPr>
          <p:nvPr/>
        </p:nvSpPr>
        <p:spPr bwMode="auto">
          <a:xfrm>
            <a:off x="4551771" y="1648094"/>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a:lstStyle>
          <a:p>
            <a:pPr eaLnBrk="1" hangingPunct="1">
              <a:spcBef>
                <a:spcPct val="0"/>
              </a:spcBef>
              <a:buFontTx/>
              <a:buNone/>
            </a:pPr>
            <a:r>
              <a:rPr lang="en-GB" altLang="en-US" sz="2400" b="1">
                <a:solidFill>
                  <a:schemeClr val="bg1"/>
                </a:solidFill>
              </a:rPr>
              <a:t>And so on ….</a:t>
            </a:r>
          </a:p>
        </p:txBody>
      </p:sp>
      <p:sp>
        <p:nvSpPr>
          <p:cNvPr id="7" name="Rounded Rectangle 6"/>
          <p:cNvSpPr/>
          <p:nvPr/>
        </p:nvSpPr>
        <p:spPr>
          <a:xfrm>
            <a:off x="190909" y="2851419"/>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defRPr/>
            </a:pPr>
            <a:endParaRPr lang="en-GB"/>
          </a:p>
        </p:txBody>
      </p:sp>
      <p:pic>
        <p:nvPicPr>
          <p:cNvPr id="8" name="Picture 7" descr="File:Hammer.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76002">
            <a:off x="4981984" y="3845194"/>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Hammer.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76002" flipH="1" flipV="1">
            <a:off x="6502809" y="3529282"/>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662" y="4078487"/>
            <a:ext cx="2459209" cy="2049341"/>
          </a:xfrm>
          <a:prstGeom prst="rect">
            <a:avLst/>
          </a:prstGeom>
        </p:spPr>
      </p:pic>
    </p:spTree>
    <p:extLst>
      <p:ext uri="{BB962C8B-B14F-4D97-AF65-F5344CB8AC3E}">
        <p14:creationId xmlns:p14="http://schemas.microsoft.com/office/powerpoint/2010/main" val="2099930706"/>
      </p:ext>
    </p:extLst>
  </p:cSld>
  <p:clrMapOvr>
    <a:masterClrMapping/>
  </p:clrMapOvr>
  <mc:AlternateContent xmlns:mc="http://schemas.openxmlformats.org/markup-compatibility/2006">
    <mc:Choice xmlns:p14="http://schemas.microsoft.com/office/powerpoint/2010/main" Requires="p14">
      <p:transition spd="slow" p14:dur="2000" advTm="21434"/>
    </mc:Choice>
    <mc:Fallback>
      <p:transition spd="slow" advTm="2143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169" y="2074126"/>
            <a:ext cx="2415620" cy="19113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6764" y="3985454"/>
            <a:ext cx="2354487" cy="1875094"/>
          </a:xfrm>
          <a:prstGeom prst="rect">
            <a:avLst/>
          </a:prstGeom>
        </p:spPr>
      </p:pic>
      <p:sp>
        <p:nvSpPr>
          <p:cNvPr id="2" name="Title 1"/>
          <p:cNvSpPr>
            <a:spLocks noGrp="1"/>
          </p:cNvSpPr>
          <p:nvPr>
            <p:ph type="title"/>
          </p:nvPr>
        </p:nvSpPr>
        <p:spPr/>
        <p:txBody>
          <a:bodyPr/>
          <a:lstStyle/>
          <a:p>
            <a:r>
              <a:rPr lang="de-DE" dirty="0" smtClean="0"/>
              <a:t>Learning </a:t>
            </a:r>
            <a:r>
              <a:rPr lang="de-DE" dirty="0" err="1" smtClean="0"/>
              <a:t>the</a:t>
            </a:r>
            <a:r>
              <a:rPr lang="de-DE" dirty="0" smtClean="0"/>
              <a:t> </a:t>
            </a:r>
            <a:r>
              <a:rPr lang="de-DE" dirty="0" err="1" smtClean="0"/>
              <a:t>model</a:t>
            </a:r>
            <a:r>
              <a:rPr lang="de-DE" dirty="0" smtClean="0"/>
              <a:t> | Mini-batch </a:t>
            </a:r>
            <a:r>
              <a:rPr lang="de-DE" dirty="0" err="1" smtClean="0"/>
              <a:t>Stochastic</a:t>
            </a:r>
            <a:r>
              <a:rPr lang="de-DE" dirty="0" smtClean="0"/>
              <a:t> Gradient </a:t>
            </a:r>
            <a:r>
              <a:rPr lang="de-DE" dirty="0" err="1" smtClean="0"/>
              <a:t>Descent</a:t>
            </a:r>
            <a:r>
              <a:rPr lang="de-DE" dirty="0" smtClean="0"/>
              <a:t> (MSGD)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lstStyle/>
              <a:p>
                <a:r>
                  <a:rPr lang="de-DE" dirty="0" smtClean="0"/>
                  <a:t>Core-</a:t>
                </a:r>
                <a:r>
                  <a:rPr lang="de-DE" dirty="0" err="1" smtClean="0"/>
                  <a:t>Concept</a:t>
                </a:r>
                <a:r>
                  <a:rPr lang="de-DE" dirty="0" smtClean="0"/>
                  <a:t>: </a:t>
                </a:r>
                <a:r>
                  <a:rPr lang="de-DE" dirty="0" err="1" smtClean="0"/>
                  <a:t>gradient</a:t>
                </a:r>
                <a:r>
                  <a:rPr lang="de-DE" dirty="0" smtClean="0"/>
                  <a:t> </a:t>
                </a:r>
                <a14:m>
                  <m:oMath xmlns:m="http://schemas.openxmlformats.org/officeDocument/2006/math">
                    <m:r>
                      <a:rPr lang="de-DE" b="1" i="0" smtClean="0">
                        <a:latin typeface="Cambria Math" panose="02040503050406030204" pitchFamily="18" charset="0"/>
                      </a:rPr>
                      <m:t>−</m:t>
                    </m:r>
                    <m:f>
                      <m:fPr>
                        <m:ctrlPr>
                          <a:rPr lang="de-DE" i="1" smtClean="0">
                            <a:latin typeface="Cambria Math" panose="02040503050406030204" pitchFamily="18" charset="0"/>
                          </a:rPr>
                        </m:ctrlPr>
                      </m:fPr>
                      <m:num>
                        <m:r>
                          <a:rPr lang="de-DE" i="1" smtClean="0">
                            <a:latin typeface="Cambria Math" panose="02040503050406030204" pitchFamily="18" charset="0"/>
                          </a:rPr>
                          <m:t>𝜕</m:t>
                        </m:r>
                        <m:r>
                          <a:rPr lang="de-DE" i="1" smtClean="0">
                            <a:latin typeface="Cambria Math" panose="02040503050406030204" pitchFamily="18" charset="0"/>
                            <a:ea typeface="Cambria Math" panose="02040503050406030204" pitchFamily="18" charset="0"/>
                          </a:rPr>
                          <m:t>𝓵</m:t>
                        </m:r>
                      </m:num>
                      <m:den>
                        <m:r>
                          <a:rPr lang="de-DE" i="1" smtClean="0">
                            <a:latin typeface="Cambria Math" panose="02040503050406030204" pitchFamily="18" charset="0"/>
                          </a:rPr>
                          <m:t>𝜕</m:t>
                        </m:r>
                        <m:r>
                          <a:rPr lang="de-DE" i="1" smtClean="0">
                            <a:latin typeface="Cambria Math" panose="02040503050406030204" pitchFamily="18" charset="0"/>
                            <a:ea typeface="Cambria Math" panose="02040503050406030204" pitchFamily="18" charset="0"/>
                          </a:rPr>
                          <m:t>𝜽</m:t>
                        </m:r>
                      </m:den>
                    </m:f>
                  </m:oMath>
                </a14:m>
                <a:r>
                  <a:rPr lang="de-DE" dirty="0" smtClean="0"/>
                  <a:t> points in </a:t>
                </a:r>
                <a:r>
                  <a:rPr lang="de-DE" dirty="0" err="1" smtClean="0"/>
                  <a:t>direction</a:t>
                </a:r>
                <a:r>
                  <a:rPr lang="de-DE" dirty="0" smtClean="0"/>
                  <a:t> </a:t>
                </a:r>
                <a:r>
                  <a:rPr lang="de-DE" dirty="0" err="1" smtClean="0"/>
                  <a:t>minimizing</a:t>
                </a:r>
                <a:r>
                  <a:rPr lang="de-DE" dirty="0" smtClean="0"/>
                  <a:t> </a:t>
                </a:r>
                <a:r>
                  <a:rPr lang="de-DE" dirty="0" err="1" smtClean="0"/>
                  <a:t>cost</a:t>
                </a:r>
                <a:r>
                  <a:rPr lang="de-DE" dirty="0" smtClean="0"/>
                  <a:t/>
                </a:r>
                <a:br>
                  <a:rPr lang="de-DE" dirty="0" smtClean="0"/>
                </a:br>
                <a:endParaRPr lang="de-DE" dirty="0" smtClean="0"/>
              </a:p>
              <a:p>
                <a:pPr lvl="2"/>
                <a:r>
                  <a:rPr lang="de-DE" dirty="0" smtClean="0"/>
                  <a:t>Gradient </a:t>
                </a:r>
                <a:r>
                  <a:rPr lang="de-DE" dirty="0" err="1" smtClean="0"/>
                  <a:t>descent</a:t>
                </a:r>
                <a:endParaRPr lang="de-DE" dirty="0"/>
              </a:p>
              <a:p>
                <a:pPr lvl="3"/>
                <a:r>
                  <a:rPr lang="de-DE" dirty="0" err="1" smtClean="0"/>
                  <a:t>Compute</a:t>
                </a:r>
                <a:r>
                  <a:rPr lang="de-DE" dirty="0" smtClean="0"/>
                  <a:t> </a:t>
                </a:r>
                <a:r>
                  <a:rPr lang="de-DE" dirty="0" err="1" smtClean="0"/>
                  <a:t>gradient</a:t>
                </a:r>
                <a:r>
                  <a:rPr lang="de-DE" dirty="0" smtClean="0"/>
                  <a:t> </a:t>
                </a:r>
                <a:r>
                  <a:rPr lang="de-DE" dirty="0" err="1" smtClean="0"/>
                  <a:t>as</a:t>
                </a:r>
                <a:r>
                  <a:rPr lang="de-DE" dirty="0" smtClean="0"/>
                  <a:t> </a:t>
                </a:r>
                <a:r>
                  <a:rPr lang="de-DE" dirty="0" err="1" smtClean="0"/>
                  <a:t>average</a:t>
                </a:r>
                <a:r>
                  <a:rPr lang="de-DE" dirty="0" smtClean="0"/>
                  <a:t> </a:t>
                </a:r>
                <a:r>
                  <a:rPr lang="de-DE" dirty="0" err="1" smtClean="0"/>
                  <a:t>of</a:t>
                </a:r>
                <a:r>
                  <a:rPr lang="de-DE" dirty="0" smtClean="0"/>
                  <a:t> „</a:t>
                </a:r>
                <a:r>
                  <a:rPr lang="de-DE" dirty="0" err="1" smtClean="0"/>
                  <a:t>entire</a:t>
                </a:r>
                <a:r>
                  <a:rPr lang="de-DE" dirty="0" smtClean="0"/>
                  <a:t>“ </a:t>
                </a:r>
                <a:r>
                  <a:rPr lang="de-DE" dirty="0" err="1" smtClean="0"/>
                  <a:t>data</a:t>
                </a:r>
                <a:r>
                  <a:rPr lang="de-DE" dirty="0" smtClean="0"/>
                  <a:t> </a:t>
                </a:r>
                <a:r>
                  <a:rPr lang="de-DE" dirty="0" err="1" smtClean="0"/>
                  <a:t>set</a:t>
                </a:r>
                <a:endParaRPr lang="de-DE" dirty="0"/>
              </a:p>
              <a:p>
                <a:pPr lvl="3"/>
                <a:r>
                  <a:rPr lang="de-DE" dirty="0" smtClean="0"/>
                  <a:t>Update </a:t>
                </a:r>
                <a:r>
                  <a:rPr lang="de-DE" dirty="0" err="1" smtClean="0"/>
                  <a:t>parameters</a:t>
                </a:r>
                <a:r>
                  <a:rPr lang="de-DE" dirty="0" smtClean="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𝜃</m:t>
                        </m:r>
                      </m:e>
                      <m:sub>
                        <m:r>
                          <a:rPr lang="de-DE" i="1">
                            <a:latin typeface="Cambria Math" panose="02040503050406030204" pitchFamily="18" charset="0"/>
                          </a:rPr>
                          <m:t>𝑡</m:t>
                        </m:r>
                        <m:r>
                          <a:rPr lang="de-DE" i="1">
                            <a:latin typeface="Cambria Math" panose="02040503050406030204" pitchFamily="18" charset="0"/>
                          </a:rPr>
                          <m:t>+1</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𝜃</m:t>
                        </m:r>
                      </m:e>
                      <m:sub>
                        <m:r>
                          <a:rPr lang="de-DE" i="1">
                            <a:latin typeface="Cambria Math" panose="02040503050406030204" pitchFamily="18" charset="0"/>
                          </a:rPr>
                          <m:t>𝑡</m:t>
                        </m:r>
                      </m:sub>
                    </m:sSub>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𝜂</m:t>
                    </m:r>
                    <m:f>
                      <m:fPr>
                        <m:ctrlPr>
                          <a:rPr lang="de-DE" i="1">
                            <a:latin typeface="Cambria Math" panose="02040503050406030204" pitchFamily="18" charset="0"/>
                          </a:rPr>
                        </m:ctrlPr>
                      </m:fPr>
                      <m:num>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𝓁</m:t>
                        </m:r>
                      </m:num>
                      <m:den>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𝜃</m:t>
                        </m:r>
                      </m:den>
                    </m:f>
                  </m:oMath>
                </a14:m>
                <a:endParaRPr lang="de-DE" dirty="0" smtClean="0"/>
              </a:p>
              <a:p>
                <a:pPr lvl="4"/>
                <a:r>
                  <a:rPr lang="de-DE" dirty="0" err="1" smtClean="0"/>
                  <a:t>with</a:t>
                </a:r>
                <a:r>
                  <a:rPr lang="de-DE" dirty="0" smtClean="0"/>
                  <a:t> time </a:t>
                </a:r>
                <a:r>
                  <a:rPr lang="de-DE" dirty="0" err="1" smtClean="0"/>
                  <a:t>step</a:t>
                </a:r>
                <a:r>
                  <a:rPr lang="de-DE" dirty="0" smtClean="0"/>
                  <a:t> </a:t>
                </a:r>
                <a14:m>
                  <m:oMath xmlns:m="http://schemas.openxmlformats.org/officeDocument/2006/math">
                    <m:r>
                      <a:rPr lang="de-DE" b="0" i="1" smtClean="0">
                        <a:latin typeface="Cambria Math" panose="02040503050406030204" pitchFamily="18" charset="0"/>
                      </a:rPr>
                      <m:t>𝑡</m:t>
                    </m:r>
                  </m:oMath>
                </a14:m>
                <a:endParaRPr lang="de-DE" dirty="0" smtClean="0"/>
              </a:p>
              <a:p>
                <a:pPr lvl="4"/>
                <a:r>
                  <a:rPr lang="de-DE" dirty="0" err="1" smtClean="0"/>
                  <a:t>with</a:t>
                </a:r>
                <a:r>
                  <a:rPr lang="de-DE" dirty="0" smtClean="0"/>
                  <a:t> </a:t>
                </a:r>
                <a:r>
                  <a:rPr lang="de-DE" dirty="0" err="1" smtClean="0"/>
                  <a:t>learning</a:t>
                </a:r>
                <a:r>
                  <a:rPr lang="de-DE" dirty="0" smtClean="0"/>
                  <a:t> rate </a:t>
                </a:r>
                <a14:m>
                  <m:oMath xmlns:m="http://schemas.openxmlformats.org/officeDocument/2006/math">
                    <m:r>
                      <a:rPr lang="de-DE" i="1" smtClean="0">
                        <a:latin typeface="Cambria Math" panose="02040503050406030204" pitchFamily="18" charset="0"/>
                        <a:ea typeface="Cambria Math" panose="02040503050406030204" pitchFamily="18" charset="0"/>
                      </a:rPr>
                      <m:t>𝜂</m:t>
                    </m:r>
                  </m:oMath>
                </a14:m>
                <a:endParaRPr lang="de-DE" dirty="0" smtClean="0">
                  <a:ea typeface="Cambria Math" panose="02040503050406030204" pitchFamily="18" charset="0"/>
                </a:endParaRPr>
              </a:p>
              <a:p>
                <a:pPr lvl="3"/>
                <a:r>
                  <a:rPr lang="de-DE" dirty="0" smtClean="0">
                    <a:ea typeface="Cambria Math" panose="02040503050406030204" pitchFamily="18" charset="0"/>
                  </a:rPr>
                  <a:t>Problem: </a:t>
                </a:r>
                <a:r>
                  <a:rPr lang="de-DE" dirty="0" err="1"/>
                  <a:t>n</a:t>
                </a:r>
                <a:r>
                  <a:rPr lang="de-DE" dirty="0" err="1" smtClean="0"/>
                  <a:t>eeds</a:t>
                </a:r>
                <a:r>
                  <a:rPr lang="de-DE" dirty="0" smtClean="0"/>
                  <a:t> </a:t>
                </a:r>
                <a:r>
                  <a:rPr lang="de-DE" dirty="0" err="1"/>
                  <a:t>looping</a:t>
                </a:r>
                <a:r>
                  <a:rPr lang="de-DE" dirty="0"/>
                  <a:t> </a:t>
                </a:r>
                <a:r>
                  <a:rPr lang="de-DE" dirty="0" err="1"/>
                  <a:t>over</a:t>
                </a:r>
                <a:r>
                  <a:rPr lang="de-DE" dirty="0"/>
                  <a:t> </a:t>
                </a:r>
                <a:r>
                  <a:rPr lang="de-DE" dirty="0" err="1"/>
                  <a:t>the</a:t>
                </a:r>
                <a:r>
                  <a:rPr lang="de-DE" dirty="0"/>
                  <a:t> </a:t>
                </a:r>
                <a:r>
                  <a:rPr lang="de-DE" dirty="0" err="1"/>
                  <a:t>entire</a:t>
                </a:r>
                <a:r>
                  <a:rPr lang="de-DE" dirty="0"/>
                  <a:t> </a:t>
                </a:r>
                <a:r>
                  <a:rPr lang="de-DE" dirty="0" err="1" smtClean="0"/>
                  <a:t>data</a:t>
                </a:r>
                <a:r>
                  <a:rPr lang="de-DE" dirty="0" smtClean="0"/>
                  <a:t>-set, </a:t>
                </a:r>
                <a:r>
                  <a:rPr lang="de-DE" dirty="0" err="1" smtClean="0"/>
                  <a:t>slow</a:t>
                </a:r>
                <a:endParaRPr lang="de-DE" dirty="0" smtClean="0"/>
              </a:p>
              <a:p>
                <a:pPr lvl="3"/>
                <a:endParaRPr lang="de-DE" dirty="0" smtClean="0"/>
              </a:p>
              <a:p>
                <a:pPr lvl="2"/>
                <a:r>
                  <a:rPr lang="de-DE" dirty="0" err="1" smtClean="0">
                    <a:ea typeface="Cambria Math" panose="02040503050406030204" pitchFamily="18" charset="0"/>
                  </a:rPr>
                  <a:t>Stochastic</a:t>
                </a:r>
                <a:r>
                  <a:rPr lang="de-DE" dirty="0" smtClean="0">
                    <a:ea typeface="Cambria Math" panose="02040503050406030204" pitchFamily="18" charset="0"/>
                  </a:rPr>
                  <a:t> Gradient </a:t>
                </a:r>
                <a:r>
                  <a:rPr lang="de-DE" dirty="0" err="1" smtClean="0">
                    <a:ea typeface="Cambria Math" panose="02040503050406030204" pitchFamily="18" charset="0"/>
                  </a:rPr>
                  <a:t>Descent</a:t>
                </a:r>
                <a:r>
                  <a:rPr lang="de-DE" dirty="0">
                    <a:ea typeface="Cambria Math" panose="02040503050406030204" pitchFamily="18" charset="0"/>
                  </a:rPr>
                  <a:t> </a:t>
                </a:r>
                <a:r>
                  <a:rPr lang="de-DE" dirty="0" smtClean="0">
                    <a:ea typeface="Cambria Math" panose="02040503050406030204" pitchFamily="18" charset="0"/>
                  </a:rPr>
                  <a:t>(SGD)</a:t>
                </a:r>
              </a:p>
              <a:p>
                <a:pPr lvl="3"/>
                <a:r>
                  <a:rPr lang="de-DE" dirty="0" err="1" smtClean="0">
                    <a:ea typeface="Cambria Math" panose="02040503050406030204" pitchFamily="18" charset="0"/>
                  </a:rPr>
                  <a:t>Use</a:t>
                </a:r>
                <a:r>
                  <a:rPr lang="de-DE" dirty="0" smtClean="0">
                    <a:ea typeface="Cambria Math" panose="02040503050406030204" pitchFamily="18" charset="0"/>
                  </a:rPr>
                  <a:t> a </a:t>
                </a:r>
                <a:r>
                  <a:rPr lang="de-DE" dirty="0" err="1" smtClean="0">
                    <a:ea typeface="Cambria Math" panose="02040503050406030204" pitchFamily="18" charset="0"/>
                  </a:rPr>
                  <a:t>random</a:t>
                </a:r>
                <a:r>
                  <a:rPr lang="de-DE" dirty="0" smtClean="0">
                    <a:ea typeface="Cambria Math" panose="02040503050406030204" pitchFamily="18" charset="0"/>
                  </a:rPr>
                  <a:t> </a:t>
                </a:r>
                <a:r>
                  <a:rPr lang="de-DE" dirty="0" err="1" smtClean="0">
                    <a:ea typeface="Cambria Math" panose="02040503050406030204" pitchFamily="18" charset="0"/>
                  </a:rPr>
                  <a:t>single</a:t>
                </a:r>
                <a:r>
                  <a:rPr lang="de-DE" dirty="0" smtClean="0">
                    <a:ea typeface="Cambria Math" panose="02040503050406030204" pitchFamily="18" charset="0"/>
                  </a:rPr>
                  <a:t> </a:t>
                </a:r>
                <a:r>
                  <a:rPr lang="de-DE" dirty="0" err="1" smtClean="0">
                    <a:ea typeface="Cambria Math" panose="02040503050406030204" pitchFamily="18" charset="0"/>
                  </a:rPr>
                  <a:t>data</a:t>
                </a:r>
                <a:r>
                  <a:rPr lang="de-DE" dirty="0" smtClean="0">
                    <a:ea typeface="Cambria Math" panose="02040503050406030204" pitchFamily="18" charset="0"/>
                  </a:rPr>
                  <a:t>-item </a:t>
                </a:r>
                <a:r>
                  <a:rPr lang="de-DE" dirty="0" err="1" smtClean="0">
                    <a:ea typeface="Cambria Math" panose="02040503050406030204" pitchFamily="18" charset="0"/>
                  </a:rPr>
                  <a:t>to</a:t>
                </a:r>
                <a:r>
                  <a:rPr lang="de-DE" dirty="0" smtClean="0">
                    <a:ea typeface="Cambria Math" panose="02040503050406030204" pitchFamily="18" charset="0"/>
                  </a:rPr>
                  <a:t> </a:t>
                </a:r>
                <a:r>
                  <a:rPr lang="de-DE" dirty="0" err="1" smtClean="0">
                    <a:ea typeface="Cambria Math" panose="02040503050406030204" pitchFamily="18" charset="0"/>
                  </a:rPr>
                  <a:t>compute</a:t>
                </a:r>
                <a:r>
                  <a:rPr lang="de-DE" dirty="0" smtClean="0">
                    <a:ea typeface="Cambria Math" panose="02040503050406030204" pitchFamily="18" charset="0"/>
                  </a:rPr>
                  <a:t> </a:t>
                </a:r>
                <a:r>
                  <a:rPr lang="de-DE" dirty="0" err="1" smtClean="0">
                    <a:ea typeface="Cambria Math" panose="02040503050406030204" pitchFamily="18" charset="0"/>
                  </a:rPr>
                  <a:t>the</a:t>
                </a:r>
                <a:r>
                  <a:rPr lang="de-DE" dirty="0" smtClean="0">
                    <a:ea typeface="Cambria Math" panose="02040503050406030204" pitchFamily="18" charset="0"/>
                  </a:rPr>
                  <a:t> item, </a:t>
                </a:r>
                <a:r>
                  <a:rPr lang="de-DE" dirty="0" err="1" smtClean="0">
                    <a:ea typeface="Cambria Math" panose="02040503050406030204" pitchFamily="18" charset="0"/>
                  </a:rPr>
                  <a:t>loop</a:t>
                </a:r>
                <a:r>
                  <a:rPr lang="de-DE" dirty="0" smtClean="0">
                    <a:ea typeface="Cambria Math" panose="02040503050406030204" pitchFamily="18" charset="0"/>
                  </a:rPr>
                  <a:t> </a:t>
                </a:r>
                <a:r>
                  <a:rPr lang="de-DE" dirty="0" err="1" smtClean="0">
                    <a:ea typeface="Cambria Math" panose="02040503050406030204" pitchFamily="18" charset="0"/>
                  </a:rPr>
                  <a:t>over</a:t>
                </a:r>
                <a:r>
                  <a:rPr lang="de-DE" dirty="0" smtClean="0">
                    <a:ea typeface="Cambria Math" panose="02040503050406030204" pitchFamily="18" charset="0"/>
                  </a:rPr>
                  <a:t> </a:t>
                </a:r>
                <a:r>
                  <a:rPr lang="de-DE" dirty="0" err="1" smtClean="0">
                    <a:ea typeface="Cambria Math" panose="02040503050406030204" pitchFamily="18" charset="0"/>
                  </a:rPr>
                  <a:t>items</a:t>
                </a:r>
                <a:endParaRPr lang="de-DE" dirty="0" smtClean="0">
                  <a:ea typeface="Cambria Math" panose="02040503050406030204" pitchFamily="18" charset="0"/>
                </a:endParaRPr>
              </a:p>
              <a:p>
                <a:pPr lvl="3"/>
                <a:r>
                  <a:rPr lang="de-DE" dirty="0" smtClean="0">
                    <a:ea typeface="Cambria Math" panose="02040503050406030204" pitchFamily="18" charset="0"/>
                  </a:rPr>
                  <a:t>Problem: High </a:t>
                </a:r>
                <a:r>
                  <a:rPr lang="de-DE" dirty="0" err="1" smtClean="0">
                    <a:ea typeface="Cambria Math" panose="02040503050406030204" pitchFamily="18" charset="0"/>
                  </a:rPr>
                  <a:t>variation</a:t>
                </a:r>
                <a:r>
                  <a:rPr lang="de-DE" dirty="0" smtClean="0">
                    <a:ea typeface="Cambria Math" panose="02040503050406030204" pitchFamily="18" charset="0"/>
                  </a:rPr>
                  <a:t> in </a:t>
                </a:r>
                <a:r>
                  <a:rPr lang="de-DE" dirty="0" err="1" smtClean="0">
                    <a:ea typeface="Cambria Math" panose="02040503050406030204" pitchFamily="18" charset="0"/>
                  </a:rPr>
                  <a:t>gradients</a:t>
                </a:r>
                <a:r>
                  <a:rPr lang="de-DE" dirty="0" smtClean="0">
                    <a:ea typeface="Cambria Math" panose="02040503050406030204" pitchFamily="18" charset="0"/>
                  </a:rPr>
                  <a:t>, </a:t>
                </a:r>
                <a:r>
                  <a:rPr lang="de-DE" dirty="0" err="1" smtClean="0">
                    <a:ea typeface="Cambria Math" panose="02040503050406030204" pitchFamily="18" charset="0"/>
                  </a:rPr>
                  <a:t>noisy</a:t>
                </a:r>
                <a:r>
                  <a:rPr lang="de-DE" dirty="0" smtClean="0">
                    <a:ea typeface="Cambria Math" panose="02040503050406030204" pitchFamily="18" charset="0"/>
                  </a:rPr>
                  <a:t> (</a:t>
                </a:r>
                <a:r>
                  <a:rPr lang="de-DE" dirty="0" err="1" smtClean="0">
                    <a:ea typeface="Cambria Math" panose="02040503050406030204" pitchFamily="18" charset="0"/>
                  </a:rPr>
                  <a:t>parameter</a:t>
                </a:r>
                <a:r>
                  <a:rPr lang="de-DE" dirty="0" smtClean="0">
                    <a:ea typeface="Cambria Math" panose="02040503050406030204" pitchFamily="18" charset="0"/>
                  </a:rPr>
                  <a:t> </a:t>
                </a:r>
                <a:r>
                  <a:rPr lang="de-DE" dirty="0" err="1" smtClean="0">
                    <a:ea typeface="Cambria Math" panose="02040503050406030204" pitchFamily="18" charset="0"/>
                  </a:rPr>
                  <a:t>oscillation</a:t>
                </a:r>
                <a:r>
                  <a:rPr lang="de-DE" dirty="0" smtClean="0">
                    <a:ea typeface="Cambria Math" panose="02040503050406030204" pitchFamily="18" charset="0"/>
                  </a:rPr>
                  <a:t>)</a:t>
                </a:r>
              </a:p>
              <a:p>
                <a:pPr lvl="3"/>
                <a:endParaRPr lang="de-DE" dirty="0" smtClean="0">
                  <a:ea typeface="Cambria Math" panose="02040503050406030204" pitchFamily="18" charset="0"/>
                </a:endParaRPr>
              </a:p>
              <a:p>
                <a:pPr lvl="2"/>
                <a:r>
                  <a:rPr lang="de-DE" dirty="0" smtClean="0">
                    <a:ea typeface="Cambria Math" panose="02040503050406030204" pitchFamily="18" charset="0"/>
                  </a:rPr>
                  <a:t>Mini-batch </a:t>
                </a:r>
                <a:r>
                  <a:rPr lang="de-DE" dirty="0" err="1" smtClean="0">
                    <a:ea typeface="Cambria Math" panose="02040503050406030204" pitchFamily="18" charset="0"/>
                  </a:rPr>
                  <a:t>Stochastic</a:t>
                </a:r>
                <a:r>
                  <a:rPr lang="de-DE" dirty="0" smtClean="0">
                    <a:ea typeface="Cambria Math" panose="02040503050406030204" pitchFamily="18" charset="0"/>
                  </a:rPr>
                  <a:t> Gradient </a:t>
                </a:r>
                <a:r>
                  <a:rPr lang="de-DE" dirty="0" err="1" smtClean="0">
                    <a:ea typeface="Cambria Math" panose="02040503050406030204" pitchFamily="18" charset="0"/>
                  </a:rPr>
                  <a:t>Descent</a:t>
                </a:r>
                <a:r>
                  <a:rPr lang="de-DE" dirty="0" smtClean="0">
                    <a:ea typeface="Cambria Math" panose="02040503050406030204" pitchFamily="18" charset="0"/>
                  </a:rPr>
                  <a:t> (MSGD)</a:t>
                </a:r>
              </a:p>
              <a:p>
                <a:pPr lvl="3"/>
                <a:r>
                  <a:rPr lang="de-DE" dirty="0" err="1" smtClean="0">
                    <a:ea typeface="Cambria Math" panose="02040503050406030204" pitchFamily="18" charset="0"/>
                  </a:rPr>
                  <a:t>Idea</a:t>
                </a:r>
                <a:r>
                  <a:rPr lang="de-DE" dirty="0" smtClean="0">
                    <a:ea typeface="Cambria Math" panose="02040503050406030204" pitchFamily="18" charset="0"/>
                  </a:rPr>
                  <a:t>: </a:t>
                </a:r>
                <a:r>
                  <a:rPr lang="de-DE" dirty="0" err="1" smtClean="0">
                    <a:ea typeface="Cambria Math" panose="02040503050406030204" pitchFamily="18" charset="0"/>
                  </a:rPr>
                  <a:t>Instead</a:t>
                </a:r>
                <a:r>
                  <a:rPr lang="de-DE" dirty="0" smtClean="0">
                    <a:ea typeface="Cambria Math" panose="02040503050406030204" pitchFamily="18" charset="0"/>
                  </a:rPr>
                  <a:t> </a:t>
                </a:r>
                <a:r>
                  <a:rPr lang="de-DE" dirty="0" err="1" smtClean="0">
                    <a:ea typeface="Cambria Math" panose="02040503050406030204" pitchFamily="18" charset="0"/>
                  </a:rPr>
                  <a:t>of</a:t>
                </a:r>
                <a:r>
                  <a:rPr lang="de-DE" dirty="0" smtClean="0">
                    <a:ea typeface="Cambria Math" panose="02040503050406030204" pitchFamily="18" charset="0"/>
                  </a:rPr>
                  <a:t> a </a:t>
                </a:r>
                <a:r>
                  <a:rPr lang="de-DE" dirty="0" err="1" smtClean="0">
                    <a:ea typeface="Cambria Math" panose="02040503050406030204" pitchFamily="18" charset="0"/>
                  </a:rPr>
                  <a:t>single</a:t>
                </a:r>
                <a:r>
                  <a:rPr lang="de-DE" dirty="0" smtClean="0">
                    <a:ea typeface="Cambria Math" panose="02040503050406030204" pitchFamily="18" charset="0"/>
                  </a:rPr>
                  <a:t> </a:t>
                </a:r>
                <a:r>
                  <a:rPr lang="de-DE" dirty="0" err="1" smtClean="0">
                    <a:ea typeface="Cambria Math" panose="02040503050406030204" pitchFamily="18" charset="0"/>
                  </a:rPr>
                  <a:t>random</a:t>
                </a:r>
                <a:r>
                  <a:rPr lang="de-DE" dirty="0" smtClean="0">
                    <a:ea typeface="Cambria Math" panose="02040503050406030204" pitchFamily="18" charset="0"/>
                  </a:rPr>
                  <a:t> item, </a:t>
                </a:r>
                <a:r>
                  <a:rPr lang="de-DE" dirty="0" err="1" smtClean="0">
                    <a:ea typeface="Cambria Math" panose="02040503050406030204" pitchFamily="18" charset="0"/>
                  </a:rPr>
                  <a:t>divide</a:t>
                </a:r>
                <a:r>
                  <a:rPr lang="de-DE" dirty="0" smtClean="0">
                    <a:ea typeface="Cambria Math" panose="02040503050406030204" pitchFamily="18" charset="0"/>
                  </a:rPr>
                  <a:t> </a:t>
                </a:r>
                <a:r>
                  <a:rPr lang="de-DE" dirty="0" err="1" smtClean="0">
                    <a:ea typeface="Cambria Math" panose="02040503050406030204" pitchFamily="18" charset="0"/>
                  </a:rPr>
                  <a:t>data</a:t>
                </a:r>
                <a:r>
                  <a:rPr lang="de-DE" dirty="0" smtClean="0">
                    <a:ea typeface="Cambria Math" panose="02040503050406030204" pitchFamily="18" charset="0"/>
                  </a:rPr>
                  <a:t> </a:t>
                </a:r>
                <a:r>
                  <a:rPr lang="de-DE" dirty="0" err="1" smtClean="0">
                    <a:ea typeface="Cambria Math" panose="02040503050406030204" pitchFamily="18" charset="0"/>
                  </a:rPr>
                  <a:t>into</a:t>
                </a:r>
                <a:r>
                  <a:rPr lang="de-DE" dirty="0" smtClean="0">
                    <a:ea typeface="Cambria Math" panose="02040503050406030204" pitchFamily="18" charset="0"/>
                  </a:rPr>
                  <a:t> </a:t>
                </a:r>
                <a:r>
                  <a:rPr lang="de-DE" dirty="0" err="1" smtClean="0">
                    <a:ea typeface="Cambria Math" panose="02040503050406030204" pitchFamily="18" charset="0"/>
                  </a:rPr>
                  <a:t>batches</a:t>
                </a:r>
                <a:r>
                  <a:rPr lang="de-DE" dirty="0" smtClean="0">
                    <a:ea typeface="Cambria Math" panose="02040503050406030204" pitchFamily="18" charset="0"/>
                  </a:rPr>
                  <a:t> </a:t>
                </a:r>
                <a:r>
                  <a:rPr lang="de-DE" dirty="0" err="1" smtClean="0">
                    <a:ea typeface="Cambria Math" panose="02040503050406030204" pitchFamily="18" charset="0"/>
                  </a:rPr>
                  <a:t>and</a:t>
                </a:r>
                <a:r>
                  <a:rPr lang="de-DE" dirty="0" smtClean="0">
                    <a:ea typeface="Cambria Math" panose="02040503050406030204" pitchFamily="18" charset="0"/>
                  </a:rPr>
                  <a:t> </a:t>
                </a:r>
                <a:r>
                  <a:rPr lang="de-DE" dirty="0" err="1" smtClean="0">
                    <a:ea typeface="Cambria Math" panose="02040503050406030204" pitchFamily="18" charset="0"/>
                  </a:rPr>
                  <a:t>compute</a:t>
                </a:r>
                <a:r>
                  <a:rPr lang="de-DE" dirty="0" smtClean="0">
                    <a:ea typeface="Cambria Math" panose="02040503050406030204" pitchFamily="18" charset="0"/>
                  </a:rPr>
                  <a:t> </a:t>
                </a:r>
                <a:r>
                  <a:rPr lang="de-DE" dirty="0" err="1" smtClean="0">
                    <a:ea typeface="Cambria Math" panose="02040503050406030204" pitchFamily="18" charset="0"/>
                  </a:rPr>
                  <a:t>gradient</a:t>
                </a:r>
                <a:r>
                  <a:rPr lang="de-DE" dirty="0" smtClean="0">
                    <a:ea typeface="Cambria Math" panose="02040503050406030204" pitchFamily="18" charset="0"/>
                  </a:rPr>
                  <a:t> </a:t>
                </a:r>
                <a:r>
                  <a:rPr lang="de-DE" dirty="0" err="1" smtClean="0">
                    <a:ea typeface="Cambria Math" panose="02040503050406030204" pitchFamily="18" charset="0"/>
                  </a:rPr>
                  <a:t>from</a:t>
                </a:r>
                <a:r>
                  <a:rPr lang="de-DE" dirty="0" smtClean="0">
                    <a:ea typeface="Cambria Math" panose="02040503050406030204" pitchFamily="18" charset="0"/>
                  </a:rPr>
                  <a:t> batch-</a:t>
                </a:r>
                <a:r>
                  <a:rPr lang="de-DE" dirty="0" err="1" smtClean="0">
                    <a:ea typeface="Cambria Math" panose="02040503050406030204" pitchFamily="18" charset="0"/>
                  </a:rPr>
                  <a:t>average</a:t>
                </a:r>
                <a:endParaRPr lang="de-DE" dirty="0" smtClean="0">
                  <a:ea typeface="Cambria Math" panose="02040503050406030204" pitchFamily="18"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5"/>
                <a:stretch>
                  <a:fillRect l="-1650" t="-277" b="-4716"/>
                </a:stretch>
              </a:blipFill>
            </p:spPr>
            <p:txBody>
              <a:bodyPr/>
              <a:lstStyle/>
              <a:p>
                <a:r>
                  <a:rPr lang="en-US">
                    <a:noFill/>
                  </a:rPr>
                  <a:t> </a:t>
                </a:r>
              </a:p>
            </p:txBody>
          </p:sp>
        </mc:Fallback>
      </mc:AlternateContent>
    </p:spTree>
    <p:extLst>
      <p:ext uri="{BB962C8B-B14F-4D97-AF65-F5344CB8AC3E}">
        <p14:creationId xmlns:p14="http://schemas.microsoft.com/office/powerpoint/2010/main" val="2516812149"/>
      </p:ext>
    </p:extLst>
  </p:cSld>
  <p:clrMapOvr>
    <a:masterClrMapping/>
  </p:clrMapOvr>
  <mc:AlternateContent xmlns:mc="http://schemas.openxmlformats.org/markup-compatibility/2006">
    <mc:Choice xmlns:p14="http://schemas.microsoft.com/office/powerpoint/2010/main" Requires="p14">
      <p:transition spd="slow" p14:dur="2000" advTm="114758"/>
    </mc:Choice>
    <mc:Fallback>
      <p:transition spd="slow" advTm="11475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Summary Training a </a:t>
            </a:r>
            <a:r>
              <a:rPr lang="de-DE" dirty="0" err="1" smtClean="0"/>
              <a:t>Neural</a:t>
            </a:r>
            <a:r>
              <a:rPr lang="de-DE" dirty="0" smtClean="0"/>
              <a:t> Net</a:t>
            </a:r>
            <a:endParaRPr lang="en-US" dirty="0"/>
          </a:p>
        </p:txBody>
      </p:sp>
      <p:sp>
        <p:nvSpPr>
          <p:cNvPr id="3" name="Text Placeholder 2"/>
          <p:cNvSpPr>
            <a:spLocks noGrp="1"/>
          </p:cNvSpPr>
          <p:nvPr>
            <p:ph type="body" sz="quarter" idx="10"/>
          </p:nvPr>
        </p:nvSpPr>
        <p:spPr>
          <a:xfrm>
            <a:off x="324000" y="1445363"/>
            <a:ext cx="8494713" cy="4391026"/>
          </a:xfrm>
        </p:spPr>
        <p:txBody>
          <a:bodyPr/>
          <a:lstStyle/>
          <a:p>
            <a:pPr marL="285750" indent="-285750">
              <a:buFont typeface="Arial" panose="020B0604020202020204" pitchFamily="34" charset="0"/>
              <a:buChar char="•"/>
            </a:pPr>
            <a:r>
              <a:rPr lang="en-GB" dirty="0" smtClean="0"/>
              <a:t>Weight-learning </a:t>
            </a:r>
            <a:r>
              <a:rPr lang="en-GB" dirty="0"/>
              <a:t>algorithms for NNs are </a:t>
            </a:r>
            <a:r>
              <a:rPr lang="en-GB" dirty="0" smtClean="0"/>
              <a:t>dumb</a:t>
            </a:r>
          </a:p>
          <a:p>
            <a:pPr marL="465750" lvl="2" indent="-285750">
              <a:buFont typeface="Arial" panose="020B0604020202020204" pitchFamily="34" charset="0"/>
              <a:buChar char="•"/>
            </a:pPr>
            <a:r>
              <a:rPr lang="en-GB" dirty="0" smtClean="0"/>
              <a:t>Solution depending on initialization</a:t>
            </a:r>
          </a:p>
          <a:p>
            <a:pPr marL="465750" lvl="2" indent="-285750">
              <a:buFont typeface="Arial" panose="020B0604020202020204" pitchFamily="34" charset="0"/>
              <a:buChar char="•"/>
            </a:pPr>
            <a:r>
              <a:rPr lang="en-GB" dirty="0" smtClean="0"/>
              <a:t>Highly non-convex optimization problem, no guarantee we obtain global optimum</a:t>
            </a:r>
            <a:endParaRPr lang="en-GB" dirty="0"/>
          </a:p>
          <a:p>
            <a:pPr marL="465750" lvl="2" indent="-285750">
              <a:buFont typeface="Arial" panose="020B0604020202020204" pitchFamily="34" charset="0"/>
              <a:buChar char="•"/>
            </a:pPr>
            <a:r>
              <a:rPr lang="en-GB" dirty="0" smtClean="0"/>
              <a:t>Numerous (millions …billions) of </a:t>
            </a:r>
            <a:r>
              <a:rPr lang="en-GB" dirty="0"/>
              <a:t>tiny </a:t>
            </a:r>
            <a:r>
              <a:rPr lang="en-GB" dirty="0" smtClean="0"/>
              <a:t>adjustments and lots of data needed</a:t>
            </a:r>
          </a:p>
          <a:p>
            <a:pPr marL="465750" lvl="2" indent="-285750">
              <a:buFont typeface="Arial" panose="020B0604020202020204" pitchFamily="34" charset="0"/>
              <a:buChar char="•"/>
            </a:pPr>
            <a:r>
              <a:rPr lang="en-GB" dirty="0"/>
              <a:t>E</a:t>
            </a:r>
            <a:r>
              <a:rPr lang="en-GB" dirty="0" smtClean="0"/>
              <a:t>ach </a:t>
            </a:r>
            <a:r>
              <a:rPr lang="en-GB" dirty="0"/>
              <a:t>making the network do </a:t>
            </a:r>
            <a:r>
              <a:rPr lang="en-GB" dirty="0" smtClean="0"/>
              <a:t>(hopefully) better </a:t>
            </a:r>
            <a:r>
              <a:rPr lang="en-GB" dirty="0"/>
              <a:t>at the most recent pattern, but perhaps a little worse on many </a:t>
            </a:r>
            <a:r>
              <a:rPr lang="en-GB" dirty="0" smtClean="0"/>
              <a:t>others</a:t>
            </a:r>
          </a:p>
          <a:p>
            <a:pPr marL="285750" lvl="1" indent="-285750">
              <a:buFont typeface="Arial" panose="020B0604020202020204" pitchFamily="34" charset="0"/>
              <a:buChar char="•"/>
            </a:pPr>
            <a:r>
              <a:rPr lang="en-GB" dirty="0"/>
              <a:t>E</a:t>
            </a:r>
            <a:r>
              <a:rPr lang="en-GB" dirty="0" smtClean="0"/>
              <a:t>ventually good </a:t>
            </a:r>
            <a:r>
              <a:rPr lang="en-GB" dirty="0"/>
              <a:t>enough </a:t>
            </a:r>
            <a:r>
              <a:rPr lang="en-GB" dirty="0" smtClean="0"/>
              <a:t>to learn </a:t>
            </a:r>
            <a:r>
              <a:rPr lang="en-GB" dirty="0"/>
              <a:t>effective classifiers for many real applications</a:t>
            </a:r>
          </a:p>
          <a:p>
            <a:pPr marL="465750" lvl="2" indent="-285750">
              <a:buFont typeface="Arial" panose="020B0604020202020204" pitchFamily="34" charset="0"/>
              <a:buChar char="•"/>
            </a:pPr>
            <a:endParaRPr lang="en-US" dirty="0"/>
          </a:p>
        </p:txBody>
      </p:sp>
      <p:pic>
        <p:nvPicPr>
          <p:cNvPr id="30"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016" y="4048692"/>
            <a:ext cx="2864237" cy="1811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26" y="3709088"/>
            <a:ext cx="2046016" cy="2490294"/>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1285"/>
          <a:stretch/>
        </p:blipFill>
        <p:spPr>
          <a:xfrm>
            <a:off x="5281027" y="3742752"/>
            <a:ext cx="3985636" cy="2338961"/>
          </a:xfrm>
          <a:prstGeom prst="rect">
            <a:avLst/>
          </a:prstGeom>
        </p:spPr>
      </p:pic>
    </p:spTree>
    <p:extLst>
      <p:ext uri="{BB962C8B-B14F-4D97-AF65-F5344CB8AC3E}">
        <p14:creationId xmlns:p14="http://schemas.microsoft.com/office/powerpoint/2010/main" val="1176630185"/>
      </p:ext>
    </p:extLst>
  </p:cSld>
  <p:clrMapOvr>
    <a:masterClrMapping/>
  </p:clrMapOvr>
  <mc:AlternateContent xmlns:mc="http://schemas.openxmlformats.org/markup-compatibility/2006">
    <mc:Choice xmlns:p14="http://schemas.microsoft.com/office/powerpoint/2010/main" Requires="p14">
      <p:transition spd="slow" p14:dur="2000" advTm="129899"/>
    </mc:Choice>
    <mc:Fallback>
      <p:transition spd="slow" advTm="12989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Networks (CNN)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62" y="2089460"/>
            <a:ext cx="7610475" cy="2857500"/>
          </a:xfrm>
          <a:prstGeom prst="rect">
            <a:avLst/>
          </a:prstGeom>
        </p:spPr>
      </p:pic>
    </p:spTree>
    <p:extLst>
      <p:ext uri="{BB962C8B-B14F-4D97-AF65-F5344CB8AC3E}">
        <p14:creationId xmlns:p14="http://schemas.microsoft.com/office/powerpoint/2010/main" val="2571480838"/>
      </p:ext>
    </p:extLst>
  </p:cSld>
  <p:clrMapOvr>
    <a:masterClrMapping/>
  </p:clrMapOvr>
  <mc:AlternateContent xmlns:mc="http://schemas.openxmlformats.org/markup-compatibility/2006">
    <mc:Choice xmlns:p14="http://schemas.microsoft.com/office/powerpoint/2010/main" Requires="p14">
      <p:transition spd="slow" p14:dur="2000" advTm="34951"/>
    </mc:Choice>
    <mc:Fallback>
      <p:transition spd="slow" advTm="3495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Deep</a:t>
            </a:r>
            <a:r>
              <a:rPr lang="de-DE" dirty="0" smtClean="0"/>
              <a:t> Learning </a:t>
            </a:r>
            <a:r>
              <a:rPr lang="de-DE" dirty="0" err="1" smtClean="0"/>
              <a:t>recent</a:t>
            </a:r>
            <a:r>
              <a:rPr lang="de-DE" dirty="0" smtClean="0"/>
              <a:t> </a:t>
            </a:r>
            <a:r>
              <a:rPr lang="de-DE" dirty="0" err="1" smtClean="0"/>
              <a:t>success</a:t>
            </a:r>
            <a:r>
              <a:rPr lang="de-DE" dirty="0" smtClean="0"/>
              <a:t> </a:t>
            </a:r>
            <a:r>
              <a:rPr lang="de-DE" dirty="0" err="1" smtClean="0"/>
              <a:t>and</a:t>
            </a:r>
            <a:r>
              <a:rPr lang="de-DE" dirty="0" smtClean="0"/>
              <a:t> </a:t>
            </a:r>
            <a:r>
              <a:rPr lang="de-DE" dirty="0" err="1" smtClean="0"/>
              <a:t>future</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110" y="3886200"/>
            <a:ext cx="4449603" cy="22248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1690687"/>
            <a:ext cx="4879493" cy="274278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6040" y="1690687"/>
            <a:ext cx="3432674" cy="2145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999" y="4513841"/>
            <a:ext cx="2835197" cy="1597161"/>
          </a:xfrm>
          <a:prstGeom prst="rect">
            <a:avLst/>
          </a:prstGeom>
        </p:spPr>
      </p:pic>
    </p:spTree>
    <p:extLst>
      <p:ext uri="{BB962C8B-B14F-4D97-AF65-F5344CB8AC3E}">
        <p14:creationId xmlns:p14="http://schemas.microsoft.com/office/powerpoint/2010/main" val="1102016843"/>
      </p:ext>
    </p:extLst>
  </p:cSld>
  <p:clrMapOvr>
    <a:masterClrMapping/>
  </p:clrMapOvr>
  <mc:AlternateContent xmlns:mc="http://schemas.openxmlformats.org/markup-compatibility/2006">
    <mc:Choice xmlns:p14="http://schemas.microsoft.com/office/powerpoint/2010/main" Requires="p14">
      <p:transition spd="slow" p14:dur="2000" advTm="1130"/>
    </mc:Choice>
    <mc:Fallback>
      <p:transition spd="slow" advTm="113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Convolutional</a:t>
            </a:r>
            <a:r>
              <a:rPr lang="de-DE" dirty="0" smtClean="0"/>
              <a:t> </a:t>
            </a:r>
            <a:r>
              <a:rPr lang="de-DE" dirty="0" err="1" smtClean="0"/>
              <a:t>Neural</a:t>
            </a:r>
            <a:r>
              <a:rPr lang="de-DE" dirty="0" smtClean="0"/>
              <a:t> Network (CNN)</a:t>
            </a:r>
            <a:endParaRPr lang="en-US" dirty="0"/>
          </a:p>
        </p:txBody>
      </p:sp>
      <p:sp>
        <p:nvSpPr>
          <p:cNvPr id="3" name="Text Placeholder 2"/>
          <p:cNvSpPr>
            <a:spLocks noGrp="1"/>
          </p:cNvSpPr>
          <p:nvPr>
            <p:ph type="body" sz="quarter" idx="10"/>
          </p:nvPr>
        </p:nvSpPr>
        <p:spPr>
          <a:xfrm>
            <a:off x="324000" y="1333845"/>
            <a:ext cx="8494713" cy="4391026"/>
          </a:xfrm>
        </p:spPr>
        <p:txBody>
          <a:bodyPr/>
          <a:lstStyle/>
          <a:p>
            <a:pPr marL="285750" indent="-285750">
              <a:buFont typeface="Arial" panose="020B0604020202020204" pitchFamily="34" charset="0"/>
              <a:buChar char="•"/>
            </a:pPr>
            <a:r>
              <a:rPr lang="de-DE" b="0" dirty="0" smtClean="0"/>
              <a:t>Special </a:t>
            </a:r>
            <a:r>
              <a:rPr lang="de-DE" b="0" dirty="0" err="1" smtClean="0"/>
              <a:t>neural</a:t>
            </a:r>
            <a:r>
              <a:rPr lang="de-DE" b="0" dirty="0" smtClean="0"/>
              <a:t> </a:t>
            </a:r>
            <a:r>
              <a:rPr lang="de-DE" b="0" dirty="0" err="1" smtClean="0"/>
              <a:t>net</a:t>
            </a:r>
            <a:endParaRPr lang="en-US" b="0" dirty="0" smtClean="0"/>
          </a:p>
          <a:p>
            <a:pPr marL="285750" indent="-285750">
              <a:buFont typeface="Arial" panose="020B0604020202020204" pitchFamily="34" charset="0"/>
              <a:buChar char="•"/>
            </a:pPr>
            <a:r>
              <a:rPr lang="en-US" b="0" dirty="0" smtClean="0"/>
              <a:t>Explicit </a:t>
            </a:r>
            <a:r>
              <a:rPr lang="en-US" b="0" dirty="0"/>
              <a:t>assumption that the inputs are </a:t>
            </a:r>
            <a:r>
              <a:rPr lang="en-US" b="0" dirty="0" smtClean="0"/>
              <a:t>images</a:t>
            </a:r>
          </a:p>
          <a:p>
            <a:pPr marL="285750" indent="-285750">
              <a:buFont typeface="Arial" panose="020B0604020202020204" pitchFamily="34" charset="0"/>
              <a:buChar char="•"/>
            </a:pPr>
            <a:r>
              <a:rPr lang="de-DE" b="0" dirty="0" smtClean="0"/>
              <a:t>Basic </a:t>
            </a:r>
            <a:r>
              <a:rPr lang="de-DE" b="0" dirty="0" err="1" smtClean="0"/>
              <a:t>operatios</a:t>
            </a:r>
            <a:r>
              <a:rPr lang="de-DE" b="0" dirty="0" smtClean="0"/>
              <a:t>: </a:t>
            </a:r>
            <a:r>
              <a:rPr lang="de-DE" b="0" dirty="0" err="1" smtClean="0"/>
              <a:t>Convolution</a:t>
            </a:r>
            <a:r>
              <a:rPr lang="de-DE" b="0" dirty="0" smtClean="0"/>
              <a:t> &amp; Pooling</a:t>
            </a:r>
            <a:endParaRPr lang="en-US" b="0" dirty="0" smtClean="0"/>
          </a:p>
          <a:p>
            <a:pPr marL="285750" indent="-285750">
              <a:buFont typeface="Arial" panose="020B0604020202020204" pitchFamily="34" charset="0"/>
              <a:buChar char="•"/>
            </a:pPr>
            <a:r>
              <a:rPr lang="de-DE" b="0" dirty="0" err="1" smtClean="0"/>
              <a:t>Reduced</a:t>
            </a:r>
            <a:r>
              <a:rPr lang="de-DE" b="0" dirty="0" smtClean="0"/>
              <a:t> </a:t>
            </a:r>
            <a:r>
              <a:rPr lang="de-DE" b="0" dirty="0" err="1" smtClean="0"/>
              <a:t>number</a:t>
            </a:r>
            <a:r>
              <a:rPr lang="de-DE" b="0" dirty="0" smtClean="0"/>
              <a:t> </a:t>
            </a:r>
            <a:r>
              <a:rPr lang="de-DE" b="0" dirty="0" err="1" smtClean="0"/>
              <a:t>of</a:t>
            </a:r>
            <a:r>
              <a:rPr lang="de-DE" b="0" dirty="0" smtClean="0"/>
              <a:t> </a:t>
            </a:r>
            <a:r>
              <a:rPr lang="de-DE" b="0" dirty="0" err="1" smtClean="0"/>
              <a:t>parameters</a:t>
            </a:r>
            <a:endParaRPr lang="de-DE" b="0" dirty="0" smtClean="0"/>
          </a:p>
          <a:p>
            <a:pPr marL="465750" lvl="2" indent="-285750">
              <a:buFont typeface="Arial" panose="020B0604020202020204" pitchFamily="34" charset="0"/>
              <a:buChar char="•"/>
            </a:pPr>
            <a:r>
              <a:rPr lang="de-DE" b="0" dirty="0" err="1" smtClean="0"/>
              <a:t>Replicated</a:t>
            </a:r>
            <a:r>
              <a:rPr lang="de-DE" b="0" dirty="0" smtClean="0"/>
              <a:t> </a:t>
            </a:r>
            <a:r>
              <a:rPr lang="de-DE" b="0" dirty="0" err="1" smtClean="0"/>
              <a:t>weights</a:t>
            </a:r>
            <a:r>
              <a:rPr lang="de-DE" b="0" dirty="0" smtClean="0"/>
              <a:t> </a:t>
            </a:r>
            <a:r>
              <a:rPr lang="de-DE" b="0" dirty="0" err="1" smtClean="0"/>
              <a:t>used</a:t>
            </a:r>
            <a:r>
              <a:rPr lang="de-DE" b="0" dirty="0" smtClean="0"/>
              <a:t> </a:t>
            </a:r>
            <a:r>
              <a:rPr lang="de-DE" b="0" dirty="0" err="1" smtClean="0"/>
              <a:t>across</a:t>
            </a:r>
            <a:r>
              <a:rPr lang="de-DE" b="0" dirty="0" smtClean="0"/>
              <a:t> </a:t>
            </a:r>
            <a:r>
              <a:rPr lang="de-DE" b="0" dirty="0" err="1" smtClean="0"/>
              <a:t>image</a:t>
            </a:r>
            <a:r>
              <a:rPr lang="de-DE" b="0" dirty="0" smtClean="0"/>
              <a:t> </a:t>
            </a:r>
            <a:r>
              <a:rPr lang="de-DE" b="0" dirty="0" err="1" smtClean="0"/>
              <a:t>domain</a:t>
            </a:r>
            <a:endParaRPr lang="de-DE" b="0" dirty="0" smtClean="0"/>
          </a:p>
          <a:p>
            <a:pPr marL="465750" lvl="2" indent="-285750">
              <a:buFont typeface="Arial" panose="020B0604020202020204" pitchFamily="34" charset="0"/>
              <a:buChar char="•"/>
            </a:pPr>
            <a:r>
              <a:rPr lang="de-DE" dirty="0" smtClean="0"/>
              <a:t>Same </a:t>
            </a:r>
            <a:r>
              <a:rPr lang="de-DE" dirty="0" err="1" smtClean="0"/>
              <a:t>feature</a:t>
            </a:r>
            <a:r>
              <a:rPr lang="de-DE" dirty="0" smtClean="0"/>
              <a:t> </a:t>
            </a:r>
            <a:r>
              <a:rPr lang="de-DE" dirty="0" err="1" smtClean="0"/>
              <a:t>occurs</a:t>
            </a:r>
            <a:r>
              <a:rPr lang="de-DE" dirty="0" smtClean="0"/>
              <a:t> multiple </a:t>
            </a:r>
            <a:r>
              <a:rPr lang="de-DE" dirty="0" err="1" smtClean="0"/>
              <a:t>times</a:t>
            </a:r>
            <a:endParaRPr lang="de-DE" dirty="0" smtClean="0"/>
          </a:p>
          <a:p>
            <a:pPr marL="465750" lvl="2" indent="-285750">
              <a:buFont typeface="Arial" panose="020B0604020202020204" pitchFamily="34" charset="0"/>
              <a:buChar char="•"/>
            </a:pPr>
            <a:r>
              <a:rPr lang="de-DE" b="0" dirty="0" smtClean="0"/>
              <a:t>Max-Pooling: </a:t>
            </a:r>
            <a:r>
              <a:rPr lang="en-US" dirty="0"/>
              <a:t>P</a:t>
            </a:r>
            <a:r>
              <a:rPr lang="en-US" dirty="0" smtClean="0"/>
              <a:t>artitions image </a:t>
            </a:r>
            <a:r>
              <a:rPr lang="en-US" dirty="0"/>
              <a:t>into </a:t>
            </a:r>
            <a:r>
              <a:rPr lang="en-US" dirty="0" smtClean="0"/>
              <a:t>non-overlapping, for </a:t>
            </a:r>
            <a:r>
              <a:rPr lang="en-US" dirty="0"/>
              <a:t>each such </a:t>
            </a:r>
            <a:r>
              <a:rPr lang="en-US" dirty="0" smtClean="0"/>
              <a:t>sub-region</a:t>
            </a:r>
            <a:r>
              <a:rPr lang="de-DE" dirty="0" smtClean="0"/>
              <a:t> </a:t>
            </a:r>
            <a:r>
              <a:rPr lang="de-DE" dirty="0" err="1" smtClean="0"/>
              <a:t>only</a:t>
            </a:r>
            <a:r>
              <a:rPr lang="de-DE" dirty="0" smtClean="0"/>
              <a:t> </a:t>
            </a:r>
            <a:r>
              <a:rPr lang="de-DE" dirty="0" err="1" smtClean="0"/>
              <a:t>keep</a:t>
            </a:r>
            <a:r>
              <a:rPr lang="de-DE" dirty="0" smtClean="0"/>
              <a:t> </a:t>
            </a:r>
            <a:r>
              <a:rPr lang="de-DE" dirty="0" err="1" smtClean="0"/>
              <a:t>maximum</a:t>
            </a:r>
            <a:r>
              <a:rPr lang="de-DE" dirty="0" smtClean="0"/>
              <a:t> </a:t>
            </a:r>
            <a:r>
              <a:rPr lang="de-DE" dirty="0" err="1" smtClean="0"/>
              <a:t>value</a:t>
            </a:r>
            <a:endParaRPr lang="de-DE" b="0" dirty="0" smtClean="0"/>
          </a:p>
          <a:p>
            <a:pPr marL="285750" indent="-285750">
              <a:buFont typeface="Arial" panose="020B0604020202020204" pitchFamily="34" charset="0"/>
              <a:buChar char="•"/>
            </a:pPr>
            <a:r>
              <a:rPr lang="de-DE" b="0" dirty="0" err="1" smtClean="0"/>
              <a:t>Advantageous</a:t>
            </a:r>
            <a:r>
              <a:rPr lang="de-DE" b="0" dirty="0" smtClean="0"/>
              <a:t> </a:t>
            </a:r>
            <a:r>
              <a:rPr lang="de-DE" b="0" dirty="0" err="1" smtClean="0"/>
              <a:t>properties</a:t>
            </a:r>
            <a:r>
              <a:rPr lang="de-DE" b="0" dirty="0" smtClean="0"/>
              <a:t> e.g. </a:t>
            </a:r>
            <a:r>
              <a:rPr lang="de-DE" b="0" dirty="0" err="1" smtClean="0"/>
              <a:t>shift-invariance</a:t>
            </a:r>
            <a:r>
              <a:rPr lang="de-DE" b="0" dirty="0" smtClean="0"/>
              <a:t>, </a:t>
            </a:r>
            <a:r>
              <a:rPr lang="de-DE" b="0" dirty="0" err="1" smtClean="0"/>
              <a:t>efficiency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95" y="4725200"/>
            <a:ext cx="5632332" cy="17330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203" y="2475574"/>
            <a:ext cx="3502668" cy="1063221"/>
          </a:xfrm>
          <a:prstGeom prst="rect">
            <a:avLst/>
          </a:prstGeom>
        </p:spPr>
      </p:pic>
    </p:spTree>
    <p:extLst>
      <p:ext uri="{BB962C8B-B14F-4D97-AF65-F5344CB8AC3E}">
        <p14:creationId xmlns:p14="http://schemas.microsoft.com/office/powerpoint/2010/main" val="1224680267"/>
      </p:ext>
    </p:extLst>
  </p:cSld>
  <p:clrMapOvr>
    <a:masterClrMapping/>
  </p:clrMapOvr>
  <mc:AlternateContent xmlns:mc="http://schemas.openxmlformats.org/markup-compatibility/2006">
    <mc:Choice xmlns:p14="http://schemas.microsoft.com/office/powerpoint/2010/main" Requires="p14">
      <p:transition spd="slow" p14:dur="2000" advTm="27337"/>
    </mc:Choice>
    <mc:Fallback>
      <p:transition spd="slow" advTm="2733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t>
            </a:r>
            <a:r>
              <a:rPr lang="de-DE" dirty="0" smtClean="0"/>
              <a:t> – Filters </a:t>
            </a:r>
            <a:r>
              <a:rPr lang="de-DE" dirty="0" err="1" smtClean="0"/>
              <a:t>for</a:t>
            </a:r>
            <a:r>
              <a:rPr lang="de-DE" dirty="0" smtClean="0"/>
              <a:t> optimal </a:t>
            </a:r>
            <a:r>
              <a:rPr lang="de-DE" dirty="0" err="1" smtClean="0"/>
              <a:t>feature</a:t>
            </a:r>
            <a:r>
              <a:rPr lang="de-DE" dirty="0" smtClean="0"/>
              <a:t> </a:t>
            </a:r>
            <a:r>
              <a:rPr lang="de-DE" dirty="0" err="1" smtClean="0"/>
              <a:t>representation</a:t>
            </a:r>
            <a:endParaRPr lang="en-US" dirty="0"/>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987" y="1293542"/>
            <a:ext cx="5782545" cy="5051502"/>
          </a:xfrm>
          <a:prstGeom prst="rect">
            <a:avLst/>
          </a:prstGeom>
        </p:spPr>
      </p:pic>
    </p:spTree>
    <p:extLst>
      <p:ext uri="{BB962C8B-B14F-4D97-AF65-F5344CB8AC3E}">
        <p14:creationId xmlns:p14="http://schemas.microsoft.com/office/powerpoint/2010/main" val="1538244386"/>
      </p:ext>
    </p:extLst>
  </p:cSld>
  <p:clrMapOvr>
    <a:masterClrMapping/>
  </p:clrMapOvr>
  <mc:AlternateContent xmlns:mc="http://schemas.openxmlformats.org/markup-compatibility/2006">
    <mc:Choice xmlns:p14="http://schemas.microsoft.com/office/powerpoint/2010/main" Requires="p14">
      <p:transition spd="slow" p14:dur="2000" advTm="325"/>
    </mc:Choice>
    <mc:Fallback>
      <p:transition spd="slow" advTm="325"/>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t>
            </a:r>
            <a:endParaRPr lang="en-US" dirty="0"/>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987" y="1298222"/>
            <a:ext cx="5763725" cy="5025732"/>
          </a:xfrm>
          <a:prstGeom prst="rect">
            <a:avLst/>
          </a:prstGeom>
        </p:spPr>
      </p:pic>
    </p:spTree>
    <p:extLst>
      <p:ext uri="{BB962C8B-B14F-4D97-AF65-F5344CB8AC3E}">
        <p14:creationId xmlns:p14="http://schemas.microsoft.com/office/powerpoint/2010/main" val="1034663292"/>
      </p:ext>
    </p:extLst>
  </p:cSld>
  <p:clrMapOvr>
    <a:masterClrMapping/>
  </p:clrMapOvr>
  <mc:AlternateContent xmlns:mc="http://schemas.openxmlformats.org/markup-compatibility/2006">
    <mc:Choice xmlns:p14="http://schemas.microsoft.com/office/powerpoint/2010/main" Requires="p14">
      <p:transition spd="slow" p14:dur="2000" advTm="156"/>
    </mc:Choice>
    <mc:Fallback>
      <p:transition spd="slow" advTm="15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t>
            </a:r>
            <a:endParaRPr lang="en-US" dirty="0"/>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685" y="1321956"/>
            <a:ext cx="5782545" cy="4994673"/>
          </a:xfrm>
          <a:prstGeom prst="rect">
            <a:avLst/>
          </a:prstGeom>
        </p:spPr>
      </p:pic>
    </p:spTree>
    <p:extLst>
      <p:ext uri="{BB962C8B-B14F-4D97-AF65-F5344CB8AC3E}">
        <p14:creationId xmlns:p14="http://schemas.microsoft.com/office/powerpoint/2010/main" val="1457838653"/>
      </p:ext>
    </p:extLst>
  </p:cSld>
  <p:clrMapOvr>
    <a:masterClrMapping/>
  </p:clrMapOvr>
  <mc:AlternateContent xmlns:mc="http://schemas.openxmlformats.org/markup-compatibility/2006">
    <mc:Choice xmlns:p14="http://schemas.microsoft.com/office/powerpoint/2010/main" Requires="p14">
      <p:transition spd="slow" p14:dur="2000" advTm="414"/>
    </mc:Choice>
    <mc:Fallback>
      <p:transition spd="slow" advTm="414"/>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Convolution</a:t>
            </a:r>
            <a:endParaRPr lang="en-US" dirty="0"/>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16" y="1293542"/>
            <a:ext cx="5781487" cy="5051502"/>
          </a:xfrm>
          <a:prstGeom prst="rect">
            <a:avLst/>
          </a:prstGeom>
        </p:spPr>
      </p:pic>
    </p:spTree>
    <p:extLst>
      <p:ext uri="{BB962C8B-B14F-4D97-AF65-F5344CB8AC3E}">
        <p14:creationId xmlns:p14="http://schemas.microsoft.com/office/powerpoint/2010/main" val="1161659782"/>
      </p:ext>
    </p:extLst>
  </p:cSld>
  <p:clrMapOvr>
    <a:masterClrMapping/>
  </p:clrMapOvr>
  <mc:AlternateContent xmlns:mc="http://schemas.openxmlformats.org/markup-compatibility/2006">
    <mc:Choice xmlns:p14="http://schemas.microsoft.com/office/powerpoint/2010/main" Requires="p14">
      <p:transition spd="slow" p14:dur="2000" advTm="340"/>
    </mc:Choice>
    <mc:Fallback>
      <p:transition spd="slow" advTm="34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Example</a:t>
            </a:r>
            <a:r>
              <a:rPr lang="de-DE" dirty="0" smtClean="0"/>
              <a:t> </a:t>
            </a:r>
            <a:r>
              <a:rPr lang="de-DE" dirty="0" err="1" smtClean="0"/>
              <a:t>Convolution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779" y="324000"/>
            <a:ext cx="3277057" cy="7621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71" y="1282100"/>
            <a:ext cx="3199785" cy="23998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082" y="1282099"/>
            <a:ext cx="3199785" cy="23998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57" y="3886200"/>
            <a:ext cx="3199699" cy="239977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3082" y="3886200"/>
            <a:ext cx="3199785" cy="2399839"/>
          </a:xfrm>
          <a:prstGeom prst="rect">
            <a:avLst/>
          </a:prstGeom>
        </p:spPr>
      </p:pic>
    </p:spTree>
    <p:extLst>
      <p:ext uri="{BB962C8B-B14F-4D97-AF65-F5344CB8AC3E}">
        <p14:creationId xmlns:p14="http://schemas.microsoft.com/office/powerpoint/2010/main" val="3716095016"/>
      </p:ext>
    </p:extLst>
  </p:cSld>
  <p:clrMapOvr>
    <a:masterClrMapping/>
  </p:clrMapOvr>
  <mc:AlternateContent xmlns:mc="http://schemas.openxmlformats.org/markup-compatibility/2006">
    <mc:Choice xmlns:p14="http://schemas.microsoft.com/office/powerpoint/2010/main" Requires="p14">
      <p:transition spd="slow" p14:dur="2000" advTm="516"/>
    </mc:Choice>
    <mc:Fallback>
      <p:transition spd="slow" advTm="516"/>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Max-Pooling – Keep informative </a:t>
            </a:r>
            <a:r>
              <a:rPr lang="de-DE" dirty="0" err="1" smtClean="0"/>
              <a:t>parts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2" y="2229198"/>
            <a:ext cx="6196737" cy="3591739"/>
          </a:xfrm>
          <a:prstGeom prst="rect">
            <a:avLst/>
          </a:prstGeom>
        </p:spPr>
      </p:pic>
      <p:sp>
        <p:nvSpPr>
          <p:cNvPr id="5" name="TextBox 4"/>
          <p:cNvSpPr txBox="1"/>
          <p:nvPr/>
        </p:nvSpPr>
        <p:spPr>
          <a:xfrm>
            <a:off x="5977054" y="5151863"/>
            <a:ext cx="254247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kern="0" dirty="0" err="1" smtClean="0">
                <a:ea typeface="Arial Unicode MS" pitchFamily="34" charset="-128"/>
                <a:cs typeface="Arial Unicode MS" pitchFamily="34" charset="-128"/>
              </a:rPr>
              <a:t>Example</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window</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size</a:t>
            </a:r>
            <a:r>
              <a:rPr lang="de-DE" sz="1800" kern="0" dirty="0" smtClean="0">
                <a:ea typeface="Arial Unicode MS" pitchFamily="34" charset="-128"/>
                <a:cs typeface="Arial Unicode MS" pitchFamily="34" charset="-128"/>
              </a:rPr>
              <a:t> 2</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3356262010"/>
      </p:ext>
    </p:extLst>
  </p:cSld>
  <p:clrMapOvr>
    <a:masterClrMapping/>
  </p:clrMapOvr>
  <mc:AlternateContent xmlns:mc="http://schemas.openxmlformats.org/markup-compatibility/2006">
    <mc:Choice xmlns:p14="http://schemas.microsoft.com/office/powerpoint/2010/main" Requires="p14">
      <p:transition spd="slow" p14:dur="2000" advTm="779"/>
    </mc:Choice>
    <mc:Fallback>
      <p:transition spd="slow" advTm="77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CNN Filters</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089" y="1813819"/>
            <a:ext cx="7575174" cy="4152083"/>
          </a:xfrm>
          <a:prstGeom prst="rect">
            <a:avLst/>
          </a:prstGeom>
        </p:spPr>
      </p:pic>
    </p:spTree>
    <p:extLst>
      <p:ext uri="{BB962C8B-B14F-4D97-AF65-F5344CB8AC3E}">
        <p14:creationId xmlns:p14="http://schemas.microsoft.com/office/powerpoint/2010/main" val="3715762090"/>
      </p:ext>
    </p:extLst>
  </p:cSld>
  <p:clrMapOvr>
    <a:masterClrMapping/>
  </p:clrMapOvr>
  <mc:AlternateContent xmlns:mc="http://schemas.openxmlformats.org/markup-compatibility/2006">
    <mc:Choice xmlns:p14="http://schemas.microsoft.com/office/powerpoint/2010/main" Requires="p14">
      <p:transition spd="slow" p14:dur="2000" advTm="700"/>
    </mc:Choice>
    <mc:Fallback>
      <p:transition spd="slow" advTm="7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Hands-on: </a:t>
            </a:r>
            <a:r>
              <a:rPr lang="de-DE" dirty="0" err="1" smtClean="0"/>
              <a:t>Handwritten</a:t>
            </a:r>
            <a:r>
              <a:rPr lang="de-DE" dirty="0" smtClean="0"/>
              <a:t> Digit </a:t>
            </a:r>
            <a:r>
              <a:rPr lang="de-DE" dirty="0" err="1" smtClean="0"/>
              <a:t>Classification</a:t>
            </a:r>
            <a:r>
              <a:rPr lang="de-DE" dirty="0" smtClean="0"/>
              <a:t> MLP </a:t>
            </a:r>
            <a:r>
              <a:rPr lang="de-DE" dirty="0" err="1" smtClean="0"/>
              <a:t>vs</a:t>
            </a:r>
            <a:r>
              <a:rPr lang="de-DE" smtClean="0"/>
              <a:t> CNN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954" y="2072839"/>
            <a:ext cx="3132804" cy="3132804"/>
          </a:xfrm>
          <a:prstGeom prst="rect">
            <a:avLst/>
          </a:prstGeom>
        </p:spPr>
      </p:pic>
    </p:spTree>
    <p:extLst>
      <p:ext uri="{BB962C8B-B14F-4D97-AF65-F5344CB8AC3E}">
        <p14:creationId xmlns:p14="http://schemas.microsoft.com/office/powerpoint/2010/main" val="1210068161"/>
      </p:ext>
    </p:extLst>
  </p:cSld>
  <p:clrMapOvr>
    <a:masterClrMapping/>
  </p:clrMapOvr>
  <mc:AlternateContent xmlns:mc="http://schemas.openxmlformats.org/markup-compatibility/2006">
    <mc:Choice xmlns:p14="http://schemas.microsoft.com/office/powerpoint/2010/main" Requires="p14">
      <p:transition spd="slow" p14:dur="2000" advTm="612"/>
    </mc:Choice>
    <mc:Fallback>
      <p:transition spd="slow" advTm="612"/>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Recurrent</a:t>
            </a:r>
            <a:r>
              <a:rPr lang="de-DE" dirty="0" smtClean="0"/>
              <a:t> </a:t>
            </a:r>
            <a:r>
              <a:rPr lang="de-DE" dirty="0" err="1" smtClean="0"/>
              <a:t>Neural</a:t>
            </a:r>
            <a:r>
              <a:rPr lang="de-DE" dirty="0" smtClean="0"/>
              <a:t> Networks (RNNs)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478" y="1873404"/>
            <a:ext cx="6743044" cy="3792485"/>
          </a:xfrm>
          <a:prstGeom prst="rect">
            <a:avLst/>
          </a:prstGeom>
        </p:spPr>
      </p:pic>
    </p:spTree>
    <p:extLst>
      <p:ext uri="{BB962C8B-B14F-4D97-AF65-F5344CB8AC3E}">
        <p14:creationId xmlns:p14="http://schemas.microsoft.com/office/powerpoint/2010/main" val="1083154297"/>
      </p:ext>
    </p:extLst>
  </p:cSld>
  <p:clrMapOvr>
    <a:masterClrMapping/>
  </p:clrMapOvr>
  <mc:AlternateContent xmlns:mc="http://schemas.openxmlformats.org/markup-compatibility/2006">
    <mc:Choice xmlns:p14="http://schemas.microsoft.com/office/powerpoint/2010/main" Requires="p14">
      <p:transition spd="slow" p14:dur="2000" advTm="13767"/>
    </mc:Choice>
    <mc:Fallback>
      <p:transition spd="slow" advTm="1376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Text Placeholder 2"/>
          <p:cNvSpPr>
            <a:spLocks noGrp="1"/>
          </p:cNvSpPr>
          <p:nvPr>
            <p:ph type="body" sz="quarter" idx="10"/>
          </p:nvPr>
        </p:nvSpPr>
        <p:spPr/>
        <p:txBody>
          <a:bodyPr/>
          <a:lstStyle/>
          <a:p>
            <a:pPr lvl="1"/>
            <a:r>
              <a:rPr lang="en-US" dirty="0" smtClean="0"/>
              <a:t>The Essence of Deep Learning (DL):</a:t>
            </a:r>
          </a:p>
          <a:p>
            <a:pPr lvl="1"/>
            <a:endParaRPr lang="en-US" dirty="0" smtClean="0"/>
          </a:p>
          <a:p>
            <a:pPr lvl="2"/>
            <a:r>
              <a:rPr lang="de-DE" dirty="0" err="1" smtClean="0"/>
              <a:t>Branch</a:t>
            </a:r>
            <a:r>
              <a:rPr lang="de-DE" dirty="0" smtClean="0"/>
              <a:t> </a:t>
            </a:r>
            <a:r>
              <a:rPr lang="de-DE" dirty="0" err="1" smtClean="0"/>
              <a:t>of</a:t>
            </a:r>
            <a:r>
              <a:rPr lang="de-DE" dirty="0" smtClean="0"/>
              <a:t> </a:t>
            </a:r>
            <a:r>
              <a:rPr lang="de-DE" dirty="0" err="1" smtClean="0"/>
              <a:t>machine</a:t>
            </a:r>
            <a:r>
              <a:rPr lang="de-DE" dirty="0" smtClean="0"/>
              <a:t> </a:t>
            </a:r>
            <a:r>
              <a:rPr lang="de-DE" dirty="0" err="1" smtClean="0"/>
              <a:t>learning</a:t>
            </a:r>
            <a:r>
              <a:rPr lang="de-DE" dirty="0" smtClean="0"/>
              <a:t/>
            </a:r>
            <a:br>
              <a:rPr lang="de-DE" dirty="0" smtClean="0"/>
            </a:br>
            <a:endParaRPr lang="de-DE" dirty="0" smtClean="0"/>
          </a:p>
          <a:p>
            <a:pPr lvl="2"/>
            <a:r>
              <a:rPr lang="de-DE" dirty="0" smtClean="0"/>
              <a:t>More </a:t>
            </a:r>
            <a:r>
              <a:rPr lang="de-DE" dirty="0" err="1" smtClean="0"/>
              <a:t>or</a:t>
            </a:r>
            <a:r>
              <a:rPr lang="de-DE" dirty="0" smtClean="0"/>
              <a:t> </a:t>
            </a:r>
            <a:r>
              <a:rPr lang="de-DE" dirty="0" err="1" smtClean="0"/>
              <a:t>less</a:t>
            </a:r>
            <a:r>
              <a:rPr lang="de-DE" dirty="0" smtClean="0"/>
              <a:t> </a:t>
            </a:r>
            <a:r>
              <a:rPr lang="de-DE" dirty="0" err="1" smtClean="0"/>
              <a:t>rebranding</a:t>
            </a:r>
            <a:r>
              <a:rPr lang="de-DE" dirty="0" smtClean="0"/>
              <a:t> </a:t>
            </a:r>
            <a:r>
              <a:rPr lang="de-DE" dirty="0" err="1" smtClean="0"/>
              <a:t>of</a:t>
            </a:r>
            <a:r>
              <a:rPr lang="de-DE" dirty="0" smtClean="0"/>
              <a:t> </a:t>
            </a:r>
            <a:r>
              <a:rPr lang="de-DE" dirty="0" err="1" smtClean="0"/>
              <a:t>neural</a:t>
            </a:r>
            <a:r>
              <a:rPr lang="de-DE" dirty="0" smtClean="0"/>
              <a:t> </a:t>
            </a:r>
            <a:r>
              <a:rPr lang="de-DE" dirty="0" err="1" smtClean="0"/>
              <a:t>networks</a:t>
            </a:r>
            <a:endParaRPr lang="de-DE" dirty="0" smtClean="0"/>
          </a:p>
          <a:p>
            <a:pPr marL="0" lvl="2" indent="0">
              <a:buNone/>
            </a:pPr>
            <a:endParaRPr lang="de-DE" dirty="0" smtClean="0"/>
          </a:p>
          <a:p>
            <a:pPr lvl="2"/>
            <a:r>
              <a:rPr lang="de-DE" dirty="0" smtClean="0"/>
              <a:t>Modeling high-level </a:t>
            </a:r>
            <a:r>
              <a:rPr lang="de-DE" dirty="0" err="1" smtClean="0"/>
              <a:t>abstractions</a:t>
            </a:r>
            <a:r>
              <a:rPr lang="de-DE" dirty="0" smtClean="0"/>
              <a:t> </a:t>
            </a:r>
            <a:r>
              <a:rPr lang="de-DE" dirty="0" err="1" smtClean="0"/>
              <a:t>of</a:t>
            </a:r>
            <a:r>
              <a:rPr lang="de-DE" dirty="0" smtClean="0"/>
              <a:t> </a:t>
            </a:r>
            <a:r>
              <a:rPr lang="de-DE" dirty="0" err="1" smtClean="0"/>
              <a:t>data</a:t>
            </a:r>
            <a:r>
              <a:rPr lang="de-DE" dirty="0" smtClean="0"/>
              <a:t> </a:t>
            </a:r>
            <a:r>
              <a:rPr lang="de-DE" dirty="0" err="1" smtClean="0"/>
              <a:t>with</a:t>
            </a:r>
            <a:r>
              <a:rPr lang="de-DE" dirty="0" smtClean="0"/>
              <a:t> </a:t>
            </a:r>
            <a:r>
              <a:rPr lang="de-DE" dirty="0" err="1" smtClean="0"/>
              <a:t>deep</a:t>
            </a:r>
            <a:r>
              <a:rPr lang="de-DE" dirty="0" smtClean="0"/>
              <a:t> </a:t>
            </a:r>
            <a:r>
              <a:rPr lang="de-DE" dirty="0" err="1" smtClean="0"/>
              <a:t>architectures</a:t>
            </a:r>
            <a:r>
              <a:rPr lang="de-DE" dirty="0" smtClean="0"/>
              <a:t> </a:t>
            </a:r>
          </a:p>
          <a:p>
            <a:pPr lvl="3"/>
            <a:r>
              <a:rPr lang="de-DE" dirty="0" err="1" smtClean="0"/>
              <a:t>learning</a:t>
            </a:r>
            <a:r>
              <a:rPr lang="de-DE" dirty="0" smtClean="0"/>
              <a:t> </a:t>
            </a:r>
            <a:r>
              <a:rPr lang="de-DE" dirty="0" err="1" smtClean="0"/>
              <a:t>of</a:t>
            </a:r>
            <a:r>
              <a:rPr lang="de-DE" dirty="0" smtClean="0"/>
              <a:t> </a:t>
            </a:r>
            <a:r>
              <a:rPr lang="de-DE" dirty="0" err="1" smtClean="0"/>
              <a:t>good</a:t>
            </a:r>
            <a:r>
              <a:rPr lang="de-DE" dirty="0" smtClean="0"/>
              <a:t> </a:t>
            </a:r>
            <a:r>
              <a:rPr lang="de-DE" dirty="0" err="1" smtClean="0"/>
              <a:t>data</a:t>
            </a:r>
            <a:r>
              <a:rPr lang="de-DE" dirty="0" smtClean="0"/>
              <a:t> </a:t>
            </a:r>
            <a:r>
              <a:rPr lang="de-DE" dirty="0" err="1" smtClean="0"/>
              <a:t>representation</a:t>
            </a:r>
            <a:endParaRPr lang="de-DE" dirty="0" smtClean="0"/>
          </a:p>
          <a:p>
            <a:pPr lvl="3"/>
            <a:r>
              <a:rPr lang="de-DE" dirty="0" smtClean="0"/>
              <a:t>multiple </a:t>
            </a:r>
            <a:r>
              <a:rPr lang="de-DE" dirty="0" err="1" smtClean="0"/>
              <a:t>layers</a:t>
            </a:r>
            <a:r>
              <a:rPr lang="de-DE" dirty="0" smtClean="0"/>
              <a:t> (</a:t>
            </a:r>
            <a:r>
              <a:rPr lang="de-DE" dirty="0" err="1" smtClean="0"/>
              <a:t>stacking</a:t>
            </a:r>
            <a:r>
              <a:rPr lang="de-DE" dirty="0" smtClean="0"/>
              <a:t> </a:t>
            </a:r>
            <a:r>
              <a:rPr lang="de-DE" dirty="0" err="1" smtClean="0"/>
              <a:t>up</a:t>
            </a:r>
            <a:r>
              <a:rPr lang="de-DE" dirty="0" smtClean="0"/>
              <a:t> </a:t>
            </a:r>
            <a:r>
              <a:rPr lang="de-DE" dirty="0" err="1" smtClean="0"/>
              <a:t>old</a:t>
            </a:r>
            <a:r>
              <a:rPr lang="de-DE" dirty="0" smtClean="0"/>
              <a:t> </a:t>
            </a:r>
            <a:r>
              <a:rPr lang="de-DE" dirty="0" err="1" smtClean="0"/>
              <a:t>stuff</a:t>
            </a:r>
            <a:r>
              <a:rPr lang="de-DE" dirty="0" smtClean="0"/>
              <a:t>) </a:t>
            </a:r>
          </a:p>
          <a:p>
            <a:pPr lvl="3"/>
            <a:r>
              <a:rPr lang="de-DE" dirty="0" err="1" smtClean="0"/>
              <a:t>complex</a:t>
            </a:r>
            <a:r>
              <a:rPr lang="de-DE" dirty="0" smtClean="0"/>
              <a:t> (</a:t>
            </a:r>
            <a:r>
              <a:rPr lang="de-DE" dirty="0" err="1" smtClean="0"/>
              <a:t>hierarchical</a:t>
            </a:r>
            <a:r>
              <a:rPr lang="de-DE" dirty="0" smtClean="0"/>
              <a:t>) </a:t>
            </a:r>
            <a:r>
              <a:rPr lang="de-DE" dirty="0" err="1" smtClean="0"/>
              <a:t>structures</a:t>
            </a:r>
            <a:endParaRPr lang="de-DE" dirty="0"/>
          </a:p>
          <a:p>
            <a:pPr lvl="3"/>
            <a:endParaRPr lang="de-DE" dirty="0"/>
          </a:p>
          <a:p>
            <a:pPr lvl="2"/>
            <a:r>
              <a:rPr lang="de-DE" dirty="0" err="1" smtClean="0"/>
              <a:t>Popular</a:t>
            </a:r>
            <a:r>
              <a:rPr lang="de-DE" dirty="0" smtClean="0"/>
              <a:t> </a:t>
            </a:r>
            <a:r>
              <a:rPr lang="de-DE" dirty="0" err="1" smtClean="0"/>
              <a:t>algorithms</a:t>
            </a:r>
            <a:r>
              <a:rPr lang="de-DE" dirty="0" smtClean="0"/>
              <a:t>:</a:t>
            </a:r>
          </a:p>
          <a:p>
            <a:pPr lvl="3"/>
            <a:r>
              <a:rPr lang="de-DE" dirty="0" smtClean="0"/>
              <a:t>Computer Vision: </a:t>
            </a:r>
            <a:r>
              <a:rPr lang="de-DE" dirty="0" err="1" smtClean="0"/>
              <a:t>Convolutional</a:t>
            </a:r>
            <a:r>
              <a:rPr lang="de-DE" dirty="0" smtClean="0"/>
              <a:t> </a:t>
            </a:r>
            <a:r>
              <a:rPr lang="de-DE" dirty="0" err="1" smtClean="0"/>
              <a:t>Neural</a:t>
            </a:r>
            <a:r>
              <a:rPr lang="de-DE" dirty="0" smtClean="0"/>
              <a:t> Networks (CNN)</a:t>
            </a:r>
          </a:p>
          <a:p>
            <a:pPr lvl="3"/>
            <a:r>
              <a:rPr lang="de-DE" dirty="0" smtClean="0"/>
              <a:t>Text </a:t>
            </a:r>
            <a:r>
              <a:rPr lang="de-DE" dirty="0" err="1" smtClean="0"/>
              <a:t>processing</a:t>
            </a:r>
            <a:r>
              <a:rPr lang="de-DE" dirty="0" smtClean="0"/>
              <a:t>: </a:t>
            </a:r>
            <a:r>
              <a:rPr lang="de-DE" dirty="0" err="1" smtClean="0"/>
              <a:t>Recurrent</a:t>
            </a:r>
            <a:r>
              <a:rPr lang="de-DE" dirty="0" smtClean="0"/>
              <a:t> </a:t>
            </a:r>
            <a:r>
              <a:rPr lang="de-DE" dirty="0" err="1" smtClean="0"/>
              <a:t>Neural</a:t>
            </a:r>
            <a:r>
              <a:rPr lang="de-DE" dirty="0" smtClean="0"/>
              <a:t> Networks (RNN)</a:t>
            </a:r>
          </a:p>
          <a:p>
            <a:pPr lvl="3"/>
            <a:r>
              <a:rPr lang="de-DE" dirty="0" err="1" smtClean="0"/>
              <a:t>Restricted</a:t>
            </a:r>
            <a:r>
              <a:rPr lang="de-DE" dirty="0" smtClean="0"/>
              <a:t> </a:t>
            </a:r>
            <a:r>
              <a:rPr lang="de-DE" dirty="0" err="1" smtClean="0"/>
              <a:t>Boltzman</a:t>
            </a:r>
            <a:r>
              <a:rPr lang="de-DE" dirty="0" smtClean="0"/>
              <a:t> Machines</a:t>
            </a:r>
          </a:p>
          <a:p>
            <a:pPr lvl="3"/>
            <a:r>
              <a:rPr lang="de-DE" dirty="0" smtClean="0"/>
              <a:t>Auto-Encoders</a:t>
            </a:r>
          </a:p>
          <a:p>
            <a:pPr lvl="3"/>
            <a:r>
              <a:rPr lang="de-DE" dirty="0" smtClean="0"/>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787" y="1218266"/>
            <a:ext cx="2389926" cy="278824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629" y="4144779"/>
            <a:ext cx="2587507" cy="1936934"/>
          </a:xfrm>
          <a:prstGeom prst="rect">
            <a:avLst/>
          </a:prstGeom>
        </p:spPr>
      </p:pic>
    </p:spTree>
    <p:extLst>
      <p:ext uri="{BB962C8B-B14F-4D97-AF65-F5344CB8AC3E}">
        <p14:creationId xmlns:p14="http://schemas.microsoft.com/office/powerpoint/2010/main" val="1683228859"/>
      </p:ext>
    </p:extLst>
  </p:cSld>
  <p:clrMapOvr>
    <a:masterClrMapping/>
  </p:clrMapOvr>
  <p:transition spd="med" advTm="11889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746" y="3308465"/>
            <a:ext cx="3486967" cy="3007841"/>
          </a:xfrm>
          <a:prstGeom prst="rect">
            <a:avLst/>
          </a:prstGeom>
        </p:spPr>
      </p:pic>
      <p:sp>
        <p:nvSpPr>
          <p:cNvPr id="2" name="Title 1"/>
          <p:cNvSpPr>
            <a:spLocks noGrp="1"/>
          </p:cNvSpPr>
          <p:nvPr>
            <p:ph type="title"/>
          </p:nvPr>
        </p:nvSpPr>
        <p:spPr/>
        <p:txBody>
          <a:bodyPr/>
          <a:lstStyle/>
          <a:p>
            <a:r>
              <a:rPr lang="de-DE" dirty="0" err="1" smtClean="0"/>
              <a:t>Recurrent</a:t>
            </a:r>
            <a:r>
              <a:rPr lang="de-DE" dirty="0" smtClean="0"/>
              <a:t> </a:t>
            </a:r>
            <a:r>
              <a:rPr lang="de-DE" dirty="0" err="1" smtClean="0"/>
              <a:t>Neural</a:t>
            </a:r>
            <a:r>
              <a:rPr lang="de-DE" dirty="0" smtClean="0"/>
              <a:t> Network (RNN)</a:t>
            </a:r>
            <a:endParaRPr lang="en-US" dirty="0"/>
          </a:p>
        </p:txBody>
      </p:sp>
      <p:sp>
        <p:nvSpPr>
          <p:cNvPr id="3" name="Text Placeholder 2"/>
          <p:cNvSpPr>
            <a:spLocks noGrp="1"/>
          </p:cNvSpPr>
          <p:nvPr>
            <p:ph type="body" sz="quarter" idx="10"/>
          </p:nvPr>
        </p:nvSpPr>
        <p:spPr/>
        <p:txBody>
          <a:bodyPr/>
          <a:lstStyle/>
          <a:p>
            <a:pPr marL="285750" lvl="1" indent="-285750">
              <a:spcBef>
                <a:spcPts val="1620"/>
              </a:spcBef>
              <a:buFont typeface="Arial" panose="020B0604020202020204" pitchFamily="34" charset="0"/>
              <a:buChar char="•"/>
            </a:pPr>
            <a:r>
              <a:rPr lang="de-DE" b="1" dirty="0" smtClean="0"/>
              <a:t>In </a:t>
            </a:r>
            <a:r>
              <a:rPr lang="de-DE" b="1" dirty="0" err="1"/>
              <a:t>their</a:t>
            </a:r>
            <a:r>
              <a:rPr lang="de-DE" b="1" dirty="0"/>
              <a:t> </a:t>
            </a:r>
            <a:r>
              <a:rPr lang="de-DE" b="1" dirty="0" err="1"/>
              <a:t>simplest</a:t>
            </a:r>
            <a:r>
              <a:rPr lang="de-DE" b="1" dirty="0"/>
              <a:t> form RNNs </a:t>
            </a:r>
            <a:r>
              <a:rPr lang="de-DE" b="1" dirty="0" err="1"/>
              <a:t>are</a:t>
            </a:r>
            <a:r>
              <a:rPr lang="de-DE" b="1" dirty="0"/>
              <a:t> just NNs </a:t>
            </a:r>
            <a:r>
              <a:rPr lang="de-DE" b="1" dirty="0" err="1"/>
              <a:t>with</a:t>
            </a:r>
            <a:r>
              <a:rPr lang="de-DE" b="1" dirty="0"/>
              <a:t> a </a:t>
            </a:r>
            <a:r>
              <a:rPr lang="de-DE" b="1" dirty="0" err="1"/>
              <a:t>feedback</a:t>
            </a:r>
            <a:r>
              <a:rPr lang="de-DE" b="1" dirty="0"/>
              <a:t> </a:t>
            </a:r>
            <a:r>
              <a:rPr lang="de-DE" b="1" dirty="0" err="1" smtClean="0"/>
              <a:t>loop</a:t>
            </a:r>
            <a:endParaRPr lang="de-DE" b="1" dirty="0"/>
          </a:p>
          <a:p>
            <a:pPr marL="465750" lvl="2" indent="-285750">
              <a:buFont typeface="Arial" panose="020B0604020202020204" pitchFamily="34" charset="0"/>
              <a:buChar char="•"/>
            </a:pPr>
            <a:r>
              <a:rPr lang="de-DE" dirty="0" err="1"/>
              <a:t>Ba</a:t>
            </a:r>
            <a:r>
              <a:rPr lang="en-US" dirty="0"/>
              <a:t>sic functionality: process data </a:t>
            </a:r>
            <a:r>
              <a:rPr lang="en-US" dirty="0" smtClean="0"/>
              <a:t>series</a:t>
            </a:r>
          </a:p>
          <a:p>
            <a:pPr marL="465750" lvl="2" indent="-285750">
              <a:buFont typeface="Arial" panose="020B0604020202020204" pitchFamily="34" charset="0"/>
              <a:buChar char="•"/>
            </a:pPr>
            <a:r>
              <a:rPr lang="en-US" dirty="0" smtClean="0"/>
              <a:t>Use </a:t>
            </a:r>
            <a:r>
              <a:rPr lang="en-US" dirty="0"/>
              <a:t>of internal memory / </a:t>
            </a:r>
            <a:r>
              <a:rPr lang="en-US" dirty="0" smtClean="0"/>
              <a:t>stat</a:t>
            </a:r>
            <a:r>
              <a:rPr lang="de-DE" dirty="0" smtClean="0"/>
              <a:t>e</a:t>
            </a:r>
            <a:r>
              <a:rPr lang="de-DE" b="1" dirty="0" smtClean="0"/>
              <a:t>		</a:t>
            </a:r>
            <a:endParaRPr lang="en-US" b="1" dirty="0" smtClean="0"/>
          </a:p>
          <a:p>
            <a:pPr marL="285750" lvl="1" indent="-285750">
              <a:spcBef>
                <a:spcPts val="1620"/>
              </a:spcBef>
              <a:buFont typeface="Arial" panose="020B0604020202020204" pitchFamily="34" charset="0"/>
              <a:buChar char="•"/>
            </a:pPr>
            <a:r>
              <a:rPr lang="de-DE" b="1" dirty="0" smtClean="0"/>
              <a:t>Training </a:t>
            </a:r>
            <a:r>
              <a:rPr lang="de-DE" b="1" dirty="0" err="1"/>
              <a:t>slightly</a:t>
            </a:r>
            <a:r>
              <a:rPr lang="de-DE" b="1" dirty="0"/>
              <a:t> </a:t>
            </a:r>
            <a:r>
              <a:rPr lang="de-DE" b="1" dirty="0" err="1"/>
              <a:t>more</a:t>
            </a:r>
            <a:r>
              <a:rPr lang="de-DE" b="1" dirty="0"/>
              <a:t> </a:t>
            </a:r>
            <a:r>
              <a:rPr lang="de-DE" b="1" dirty="0" err="1"/>
              <a:t>or</a:t>
            </a:r>
            <a:r>
              <a:rPr lang="de-DE" b="1" dirty="0"/>
              <a:t> </a:t>
            </a:r>
            <a:r>
              <a:rPr lang="de-DE" b="1" dirty="0" err="1"/>
              <a:t>less</a:t>
            </a:r>
            <a:r>
              <a:rPr lang="de-DE" b="1" dirty="0"/>
              <a:t> </a:t>
            </a:r>
            <a:r>
              <a:rPr lang="de-DE" b="1" dirty="0" err="1"/>
              <a:t>identical</a:t>
            </a:r>
            <a:r>
              <a:rPr lang="de-DE" b="1" dirty="0"/>
              <a:t> </a:t>
            </a:r>
            <a:r>
              <a:rPr lang="de-DE" b="1" dirty="0" err="1"/>
              <a:t>to</a:t>
            </a:r>
            <a:r>
              <a:rPr lang="de-DE" b="1" dirty="0"/>
              <a:t> NN </a:t>
            </a:r>
            <a:r>
              <a:rPr lang="de-DE" b="1" dirty="0" err="1"/>
              <a:t>training</a:t>
            </a:r>
            <a:endParaRPr lang="de-DE" b="1" dirty="0"/>
          </a:p>
          <a:p>
            <a:pPr marL="465750" lvl="2" indent="-285750">
              <a:buFont typeface="Arial" panose="020B0604020202020204" pitchFamily="34" charset="0"/>
              <a:buChar char="•"/>
            </a:pPr>
            <a:r>
              <a:rPr lang="de-DE" dirty="0" err="1"/>
              <a:t>Unroll</a:t>
            </a:r>
            <a:r>
              <a:rPr lang="de-DE" dirty="0"/>
              <a:t> RNN </a:t>
            </a:r>
            <a:r>
              <a:rPr lang="de-DE" dirty="0" err="1"/>
              <a:t>through</a:t>
            </a:r>
            <a:r>
              <a:rPr lang="de-DE" dirty="0"/>
              <a:t> time </a:t>
            </a:r>
            <a:r>
              <a:rPr lang="de-DE" dirty="0" err="1"/>
              <a:t>to</a:t>
            </a:r>
            <a:r>
              <a:rPr lang="de-DE" dirty="0"/>
              <a:t> </a:t>
            </a:r>
            <a:r>
              <a:rPr lang="de-DE" dirty="0" err="1"/>
              <a:t>get</a:t>
            </a:r>
            <a:r>
              <a:rPr lang="de-DE" dirty="0"/>
              <a:t> a NN</a:t>
            </a:r>
          </a:p>
          <a:p>
            <a:pPr marL="465750" lvl="2" indent="-285750">
              <a:buFont typeface="Arial" panose="020B0604020202020204" pitchFamily="34" charset="0"/>
              <a:buChar char="•"/>
            </a:pPr>
            <a:r>
              <a:rPr lang="de-DE" dirty="0"/>
              <a:t>Backpropagation </a:t>
            </a:r>
            <a:r>
              <a:rPr lang="de-DE" dirty="0" err="1"/>
              <a:t>through</a:t>
            </a:r>
            <a:r>
              <a:rPr lang="de-DE" dirty="0"/>
              <a:t> </a:t>
            </a:r>
            <a:r>
              <a:rPr lang="de-DE" dirty="0" smtClean="0"/>
              <a:t>time (BPTT)</a:t>
            </a:r>
            <a:endParaRPr lang="en-US" dirty="0" smtClean="0"/>
          </a:p>
          <a:p>
            <a:pPr marL="285750" indent="-285750">
              <a:buFont typeface="Arial" panose="020B0604020202020204" pitchFamily="34" charset="0"/>
              <a:buChar char="•"/>
            </a:pPr>
            <a:r>
              <a:rPr lang="de-DE" dirty="0" err="1" smtClean="0"/>
              <a:t>Applications</a:t>
            </a:r>
            <a:r>
              <a:rPr lang="de-DE" dirty="0" smtClean="0"/>
              <a:t>:</a:t>
            </a:r>
          </a:p>
          <a:p>
            <a:pPr marL="465750" lvl="2" indent="-285750">
              <a:buFont typeface="Arial" panose="020B0604020202020204" pitchFamily="34" charset="0"/>
              <a:buChar char="•"/>
            </a:pPr>
            <a:r>
              <a:rPr lang="de-DE" dirty="0" smtClean="0"/>
              <a:t>Text </a:t>
            </a:r>
            <a:r>
              <a:rPr lang="de-DE" dirty="0" err="1" smtClean="0"/>
              <a:t>analysis</a:t>
            </a:r>
            <a:r>
              <a:rPr lang="de-DE" dirty="0" smtClean="0"/>
              <a:t>: </a:t>
            </a:r>
            <a:r>
              <a:rPr lang="de-DE" dirty="0" err="1" smtClean="0"/>
              <a:t>predict</a:t>
            </a:r>
            <a:r>
              <a:rPr lang="de-DE" dirty="0" smtClean="0"/>
              <a:t> </a:t>
            </a:r>
            <a:r>
              <a:rPr lang="de-DE" dirty="0" err="1" smtClean="0"/>
              <a:t>next</a:t>
            </a:r>
            <a:r>
              <a:rPr lang="de-DE" dirty="0" smtClean="0"/>
              <a:t> </a:t>
            </a:r>
            <a:r>
              <a:rPr lang="de-DE" dirty="0" err="1" smtClean="0"/>
              <a:t>word</a:t>
            </a:r>
            <a:r>
              <a:rPr lang="de-DE" dirty="0" smtClean="0"/>
              <a:t>, </a:t>
            </a:r>
            <a:r>
              <a:rPr lang="de-DE" dirty="0" err="1" smtClean="0"/>
              <a:t>word</a:t>
            </a:r>
            <a:r>
              <a:rPr lang="de-DE" dirty="0" smtClean="0"/>
              <a:t> </a:t>
            </a:r>
            <a:r>
              <a:rPr lang="de-DE" dirty="0" err="1" smtClean="0"/>
              <a:t>classification</a:t>
            </a:r>
            <a:r>
              <a:rPr lang="de-DE" dirty="0" smtClean="0"/>
              <a:t>, …</a:t>
            </a:r>
          </a:p>
          <a:p>
            <a:pPr marL="465750" lvl="2" indent="-285750">
              <a:buFont typeface="Arial" panose="020B0604020202020204" pitchFamily="34" charset="0"/>
              <a:buChar char="•"/>
            </a:pPr>
            <a:r>
              <a:rPr lang="de-DE" dirty="0" smtClean="0"/>
              <a:t>Time </a:t>
            </a:r>
            <a:r>
              <a:rPr lang="de-DE" dirty="0" err="1" smtClean="0"/>
              <a:t>series</a:t>
            </a:r>
            <a:r>
              <a:rPr lang="de-DE" dirty="0" smtClean="0"/>
              <a:t>: </a:t>
            </a:r>
            <a:r>
              <a:rPr lang="de-DE" dirty="0" err="1" smtClean="0"/>
              <a:t>sensor</a:t>
            </a:r>
            <a:r>
              <a:rPr lang="de-DE" dirty="0" smtClean="0"/>
              <a:t> </a:t>
            </a:r>
            <a:r>
              <a:rPr lang="de-DE" dirty="0" err="1" smtClean="0"/>
              <a:t>data</a:t>
            </a:r>
            <a:r>
              <a:rPr lang="de-DE" dirty="0" smtClean="0"/>
              <a:t>, </a:t>
            </a:r>
            <a:r>
              <a:rPr lang="de-DE" dirty="0" err="1" smtClean="0"/>
              <a:t>financial</a:t>
            </a:r>
            <a:r>
              <a:rPr lang="de-DE" dirty="0" smtClean="0"/>
              <a:t> </a:t>
            </a:r>
            <a:r>
              <a:rPr lang="de-DE" dirty="0" err="1" smtClean="0"/>
              <a:t>market</a:t>
            </a:r>
            <a:r>
              <a:rPr lang="de-DE" dirty="0" smtClean="0"/>
              <a:t>, ….</a:t>
            </a:r>
          </a:p>
        </p:txBody>
      </p:sp>
    </p:spTree>
    <p:extLst>
      <p:ext uri="{BB962C8B-B14F-4D97-AF65-F5344CB8AC3E}">
        <p14:creationId xmlns:p14="http://schemas.microsoft.com/office/powerpoint/2010/main" val="636426764"/>
      </p:ext>
    </p:extLst>
  </p:cSld>
  <p:clrMapOvr>
    <a:masterClrMapping/>
  </p:clrMapOvr>
  <mc:AlternateContent xmlns:mc="http://schemas.openxmlformats.org/markup-compatibility/2006">
    <mc:Choice xmlns:p14="http://schemas.microsoft.com/office/powerpoint/2010/main" Requires="p14">
      <p:transition spd="slow" p14:dur="2000" advTm="153794"/>
    </mc:Choice>
    <mc:Fallback>
      <p:transition spd="slow" advTm="153794"/>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RNNs </a:t>
            </a:r>
            <a:r>
              <a:rPr lang="de-DE" dirty="0" err="1" smtClean="0"/>
              <a:t>continued</a:t>
            </a:r>
            <a:endParaRPr lang="en-US" dirty="0"/>
          </a:p>
        </p:txBody>
      </p:sp>
      <p:sp>
        <p:nvSpPr>
          <p:cNvPr id="3" name="Text Placeholder 2"/>
          <p:cNvSpPr>
            <a:spLocks noGrp="1"/>
          </p:cNvSpPr>
          <p:nvPr>
            <p:ph type="body" sz="quarter" idx="10"/>
          </p:nvPr>
        </p:nvSpPr>
        <p:spPr/>
        <p:txBody>
          <a:bodyPr/>
          <a:lstStyle/>
          <a:p>
            <a:r>
              <a:rPr lang="de-DE" dirty="0" err="1" smtClean="0"/>
              <a:t>Sequences</a:t>
            </a:r>
            <a:r>
              <a:rPr lang="de-DE" dirty="0" smtClean="0"/>
              <a:t> in </a:t>
            </a:r>
            <a:r>
              <a:rPr lang="de-DE" dirty="0" err="1" smtClean="0"/>
              <a:t>input</a:t>
            </a:r>
            <a:r>
              <a:rPr lang="de-DE" dirty="0"/>
              <a:t> </a:t>
            </a:r>
            <a:r>
              <a:rPr lang="de-DE" dirty="0" err="1" smtClean="0"/>
              <a:t>and</a:t>
            </a:r>
            <a:r>
              <a:rPr lang="de-DE" dirty="0" smtClean="0"/>
              <a:t>/</a:t>
            </a:r>
            <a:r>
              <a:rPr lang="de-DE" dirty="0" err="1" smtClean="0"/>
              <a:t>or</a:t>
            </a:r>
            <a:r>
              <a:rPr lang="de-DE" dirty="0" smtClean="0"/>
              <a:t> </a:t>
            </a:r>
            <a:r>
              <a:rPr lang="de-DE" dirty="0" err="1" smtClean="0"/>
              <a:t>output</a:t>
            </a:r>
            <a:r>
              <a:rPr lang="de-DE"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63" t="1064" r="18931" b="3096"/>
          <a:stretch/>
        </p:blipFill>
        <p:spPr>
          <a:xfrm>
            <a:off x="99109" y="2159158"/>
            <a:ext cx="8529502" cy="3103317"/>
          </a:xfrm>
          <a:prstGeom prst="rect">
            <a:avLst/>
          </a:prstGeom>
        </p:spPr>
      </p:pic>
      <p:sp>
        <p:nvSpPr>
          <p:cNvPr id="5" name="TextBox 4"/>
          <p:cNvSpPr txBox="1"/>
          <p:nvPr/>
        </p:nvSpPr>
        <p:spPr>
          <a:xfrm>
            <a:off x="260274" y="5433692"/>
            <a:ext cx="2078826" cy="90794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b="1" kern="0" dirty="0" err="1" smtClean="0">
                <a:ea typeface="Arial Unicode MS" pitchFamily="34" charset="-128"/>
                <a:cs typeface="Arial Unicode MS" pitchFamily="34" charset="-128"/>
              </a:rPr>
              <a:t>Sequence</a:t>
            </a:r>
            <a:r>
              <a:rPr lang="de-DE" sz="1800" b="1" kern="0" dirty="0" smtClean="0">
                <a:ea typeface="Arial Unicode MS" pitchFamily="34" charset="-128"/>
                <a:cs typeface="Arial Unicode MS" pitchFamily="34" charset="-128"/>
              </a:rPr>
              <a:t> Output:</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e.g. </a:t>
            </a:r>
            <a:r>
              <a:rPr lang="de-DE" kern="0" dirty="0" err="1">
                <a:ea typeface="Arial Unicode MS" pitchFamily="34" charset="-128"/>
                <a:cs typeface="Arial Unicode MS" pitchFamily="34" charset="-128"/>
              </a:rPr>
              <a:t>i</a:t>
            </a:r>
            <a:r>
              <a:rPr lang="de-DE" sz="1800" kern="0" dirty="0" err="1" smtClean="0">
                <a:ea typeface="Arial Unicode MS" pitchFamily="34" charset="-128"/>
                <a:cs typeface="Arial Unicode MS" pitchFamily="34" charset="-128"/>
              </a:rPr>
              <a:t>mage</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to</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text</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word</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series</a:t>
            </a:r>
            <a:r>
              <a:rPr lang="de-DE" kern="0" dirty="0">
                <a:ea typeface="Arial Unicode MS" pitchFamily="34" charset="-128"/>
                <a:cs typeface="Arial Unicode MS" pitchFamily="34" charset="-128"/>
              </a:rPr>
              <a:t>)</a:t>
            </a:r>
            <a:endParaRPr lang="en-US" sz="1800" kern="0" dirty="0" err="1" smtClean="0">
              <a:ea typeface="Arial Unicode MS" pitchFamily="34" charset="-128"/>
              <a:cs typeface="Arial Unicode MS" pitchFamily="34" charset="-128"/>
            </a:endParaRPr>
          </a:p>
        </p:txBody>
      </p:sp>
      <p:sp>
        <p:nvSpPr>
          <p:cNvPr id="6" name="TextBox 5"/>
          <p:cNvSpPr txBox="1"/>
          <p:nvPr/>
        </p:nvSpPr>
        <p:spPr>
          <a:xfrm>
            <a:off x="2577946" y="5431314"/>
            <a:ext cx="2382529" cy="90794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b="1" kern="0" dirty="0" err="1" smtClean="0">
                <a:ea typeface="Arial Unicode MS" pitchFamily="34" charset="-128"/>
                <a:cs typeface="Arial Unicode MS" pitchFamily="34" charset="-128"/>
              </a:rPr>
              <a:t>Sequence</a:t>
            </a:r>
            <a:r>
              <a:rPr lang="de-DE" sz="1800" b="1" kern="0" dirty="0" smtClean="0">
                <a:ea typeface="Arial Unicode MS" pitchFamily="34" charset="-128"/>
                <a:cs typeface="Arial Unicode MS" pitchFamily="34" charset="-128"/>
              </a:rPr>
              <a:t> Input:</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e.g. </a:t>
            </a:r>
            <a:r>
              <a:rPr lang="de-DE" sz="1800" kern="0" dirty="0" err="1" smtClean="0">
                <a:ea typeface="Arial Unicode MS" pitchFamily="34" charset="-128"/>
                <a:cs typeface="Arial Unicode MS" pitchFamily="34" charset="-128"/>
              </a:rPr>
              <a:t>text</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sentiment</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analysis</a:t>
            </a:r>
            <a:endParaRPr lang="en-US" sz="1800" kern="0" dirty="0" err="1" smtClean="0">
              <a:ea typeface="Arial Unicode MS" pitchFamily="34" charset="-128"/>
              <a:cs typeface="Arial Unicode MS" pitchFamily="34" charset="-128"/>
            </a:endParaRPr>
          </a:p>
        </p:txBody>
      </p:sp>
      <p:sp>
        <p:nvSpPr>
          <p:cNvPr id="7" name="TextBox 6"/>
          <p:cNvSpPr txBox="1"/>
          <p:nvPr/>
        </p:nvSpPr>
        <p:spPr>
          <a:xfrm>
            <a:off x="5199322" y="5450771"/>
            <a:ext cx="2581391" cy="63094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1800" b="1" kern="0" dirty="0" err="1" smtClean="0">
                <a:ea typeface="Arial Unicode MS" pitchFamily="34" charset="-128"/>
                <a:cs typeface="Arial Unicode MS" pitchFamily="34" charset="-128"/>
              </a:rPr>
              <a:t>Sequence</a:t>
            </a:r>
            <a:r>
              <a:rPr lang="de-DE" sz="1800" b="1" kern="0" dirty="0" smtClean="0">
                <a:ea typeface="Arial Unicode MS" pitchFamily="34" charset="-128"/>
                <a:cs typeface="Arial Unicode MS" pitchFamily="34" charset="-128"/>
              </a:rPr>
              <a:t> In/Out:</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e.g. </a:t>
            </a:r>
            <a:r>
              <a:rPr lang="de-DE" kern="0" dirty="0" err="1">
                <a:ea typeface="Arial Unicode MS" pitchFamily="34" charset="-128"/>
                <a:cs typeface="Arial Unicode MS" pitchFamily="34" charset="-128"/>
              </a:rPr>
              <a:t>t</a:t>
            </a:r>
            <a:r>
              <a:rPr lang="de-DE" sz="1800" kern="0" dirty="0" err="1" smtClean="0">
                <a:ea typeface="Arial Unicode MS" pitchFamily="34" charset="-128"/>
                <a:cs typeface="Arial Unicode MS" pitchFamily="34" charset="-128"/>
              </a:rPr>
              <a:t>ext</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translation</a:t>
            </a: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4155300055"/>
      </p:ext>
    </p:extLst>
  </p:cSld>
  <p:clrMapOvr>
    <a:masterClrMapping/>
  </p:clrMapOvr>
  <mc:AlternateContent xmlns:mc="http://schemas.openxmlformats.org/markup-compatibility/2006">
    <mc:Choice xmlns:p14="http://schemas.microsoft.com/office/powerpoint/2010/main" Requires="p14">
      <p:transition spd="slow" p14:dur="2000" advTm="64369"/>
    </mc:Choice>
    <mc:Fallback>
      <p:transition spd="slow" advTm="6436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RNN </a:t>
            </a:r>
            <a:r>
              <a:rPr lang="de-DE" dirty="0" err="1" smtClean="0"/>
              <a:t>continued</a:t>
            </a:r>
            <a:endParaRPr lang="en-US" dirty="0"/>
          </a:p>
        </p:txBody>
      </p:sp>
      <p:sp>
        <p:nvSpPr>
          <p:cNvPr id="3" name="Text Placeholder 2"/>
          <p:cNvSpPr>
            <a:spLocks noGrp="1"/>
          </p:cNvSpPr>
          <p:nvPr>
            <p:ph type="body" sz="quarter" idx="10"/>
          </p:nvPr>
        </p:nvSpPr>
        <p:spPr/>
        <p:txBody>
          <a:bodyPr/>
          <a:lstStyle/>
          <a:p>
            <a:pPr marL="285750" lvl="1" indent="-285750">
              <a:spcBef>
                <a:spcPts val="1620"/>
              </a:spcBef>
              <a:buFont typeface="Arial" panose="020B0604020202020204" pitchFamily="34" charset="0"/>
              <a:buChar char="•"/>
            </a:pPr>
            <a:r>
              <a:rPr lang="de-DE" dirty="0" err="1"/>
              <a:t>Vanishing</a:t>
            </a:r>
            <a:r>
              <a:rPr lang="de-DE" dirty="0"/>
              <a:t> </a:t>
            </a:r>
            <a:r>
              <a:rPr lang="de-DE" dirty="0" err="1"/>
              <a:t>gradient</a:t>
            </a:r>
            <a:r>
              <a:rPr lang="de-DE" dirty="0"/>
              <a:t> </a:t>
            </a:r>
            <a:r>
              <a:rPr lang="de-DE" dirty="0" err="1" smtClean="0"/>
              <a:t>problem</a:t>
            </a:r>
            <a:endParaRPr lang="de-DE" dirty="0" smtClean="0"/>
          </a:p>
          <a:p>
            <a:pPr marL="285750" lvl="1" indent="-285750">
              <a:spcBef>
                <a:spcPts val="1620"/>
              </a:spcBef>
              <a:buFont typeface="Arial" panose="020B0604020202020204" pitchFamily="34" charset="0"/>
              <a:buChar char="•"/>
            </a:pPr>
            <a:endParaRPr lang="de-DE" dirty="0" smtClean="0"/>
          </a:p>
          <a:p>
            <a:pPr marL="285750" lvl="1" indent="-285750">
              <a:spcBef>
                <a:spcPts val="1620"/>
              </a:spcBef>
              <a:buFont typeface="Arial" panose="020B0604020202020204" pitchFamily="34" charset="0"/>
              <a:buChar char="•"/>
            </a:pPr>
            <a:endParaRPr lang="de-DE" dirty="0" smtClean="0"/>
          </a:p>
          <a:p>
            <a:pPr marL="285750" lvl="1" indent="-285750">
              <a:spcBef>
                <a:spcPts val="1620"/>
              </a:spcBef>
              <a:buFont typeface="Arial" panose="020B0604020202020204" pitchFamily="34" charset="0"/>
              <a:buChar char="•"/>
            </a:pPr>
            <a:endParaRPr lang="de-DE" dirty="0"/>
          </a:p>
          <a:p>
            <a:pPr marL="285750" lvl="1" indent="-285750">
              <a:spcBef>
                <a:spcPts val="1620"/>
              </a:spcBef>
              <a:buFont typeface="Arial" panose="020B0604020202020204" pitchFamily="34" charset="0"/>
              <a:buChar char="•"/>
            </a:pPr>
            <a:endParaRPr lang="de-DE" dirty="0"/>
          </a:p>
          <a:p>
            <a:pPr marL="285750" indent="-285750">
              <a:buFont typeface="Arial" panose="020B0604020202020204" pitchFamily="34" charset="0"/>
              <a:buChar char="•"/>
            </a:pPr>
            <a:r>
              <a:rPr lang="de-DE" dirty="0" err="1" smtClean="0"/>
              <a:t>How</a:t>
            </a:r>
            <a:r>
              <a:rPr lang="de-DE" dirty="0" smtClean="0"/>
              <a:t> </a:t>
            </a:r>
            <a:r>
              <a:rPr lang="de-DE" dirty="0" err="1" smtClean="0"/>
              <a:t>about</a:t>
            </a:r>
            <a:r>
              <a:rPr lang="de-DE" dirty="0" smtClean="0"/>
              <a:t> </a:t>
            </a:r>
            <a:r>
              <a:rPr lang="de-DE" dirty="0" err="1" smtClean="0"/>
              <a:t>more</a:t>
            </a:r>
            <a:r>
              <a:rPr lang="de-DE" dirty="0" smtClean="0"/>
              <a:t> </a:t>
            </a:r>
            <a:r>
              <a:rPr lang="de-DE" dirty="0" err="1" smtClean="0"/>
              <a:t>complex</a:t>
            </a:r>
            <a:r>
              <a:rPr lang="de-DE" dirty="0" smtClean="0"/>
              <a:t> </a:t>
            </a:r>
            <a:r>
              <a:rPr lang="de-DE" dirty="0" err="1" smtClean="0"/>
              <a:t>models</a:t>
            </a:r>
            <a:r>
              <a:rPr lang="de-DE" dirty="0" smtClean="0"/>
              <a:t>?</a:t>
            </a:r>
          </a:p>
          <a:p>
            <a:pPr marL="465750" lvl="2" indent="-285750">
              <a:buFont typeface="Arial" panose="020B0604020202020204" pitchFamily="34" charset="0"/>
              <a:buChar char="•"/>
            </a:pPr>
            <a:r>
              <a:rPr lang="de-DE" dirty="0" err="1" smtClean="0"/>
              <a:t>There</a:t>
            </a:r>
            <a:r>
              <a:rPr lang="de-DE" dirty="0" smtClean="0"/>
              <a:t> </a:t>
            </a:r>
            <a:r>
              <a:rPr lang="de-DE" dirty="0" err="1" smtClean="0"/>
              <a:t>are</a:t>
            </a:r>
            <a:r>
              <a:rPr lang="de-DE" dirty="0" smtClean="0"/>
              <a:t> </a:t>
            </a:r>
            <a:r>
              <a:rPr lang="de-DE" dirty="0" err="1" smtClean="0"/>
              <a:t>various</a:t>
            </a:r>
            <a:r>
              <a:rPr lang="de-DE" dirty="0"/>
              <a:t> </a:t>
            </a:r>
            <a:r>
              <a:rPr lang="de-DE" dirty="0" smtClean="0"/>
              <a:t>e.g. </a:t>
            </a:r>
            <a:r>
              <a:rPr lang="de-DE" dirty="0" err="1" smtClean="0"/>
              <a:t>longer</a:t>
            </a:r>
            <a:r>
              <a:rPr lang="de-DE" dirty="0" smtClean="0"/>
              <a:t> </a:t>
            </a:r>
            <a:r>
              <a:rPr lang="de-DE" dirty="0" err="1" smtClean="0"/>
              <a:t>memory</a:t>
            </a:r>
            <a:r>
              <a:rPr lang="de-DE" dirty="0" smtClean="0"/>
              <a:t> etc.</a:t>
            </a:r>
          </a:p>
          <a:p>
            <a:pPr marL="465750" lvl="2" indent="-285750">
              <a:buFont typeface="Arial" panose="020B0604020202020204" pitchFamily="34" charset="0"/>
              <a:buChar char="•"/>
            </a:pPr>
            <a:r>
              <a:rPr lang="de-DE" dirty="0"/>
              <a:t>More </a:t>
            </a:r>
            <a:r>
              <a:rPr lang="de-DE" dirty="0" err="1"/>
              <a:t>fancy</a:t>
            </a:r>
            <a:r>
              <a:rPr lang="de-DE" dirty="0"/>
              <a:t> </a:t>
            </a:r>
            <a:r>
              <a:rPr lang="de-DE" dirty="0" err="1" smtClean="0"/>
              <a:t>algorithm</a:t>
            </a:r>
            <a:r>
              <a:rPr lang="de-DE" dirty="0" smtClean="0"/>
              <a:t> </a:t>
            </a:r>
            <a:r>
              <a:rPr lang="de-DE" dirty="0" err="1" smtClean="0"/>
              <a:t>used</a:t>
            </a:r>
            <a:r>
              <a:rPr lang="de-DE" dirty="0" smtClean="0"/>
              <a:t> in real </a:t>
            </a:r>
            <a:r>
              <a:rPr lang="de-DE" dirty="0" err="1" smtClean="0"/>
              <a:t>applications</a:t>
            </a:r>
            <a:r>
              <a:rPr lang="de-DE" dirty="0" smtClean="0"/>
              <a:t>: </a:t>
            </a:r>
            <a:r>
              <a:rPr lang="de-DE" dirty="0"/>
              <a:t>Long Short-Term </a:t>
            </a:r>
            <a:r>
              <a:rPr lang="de-DE" dirty="0" smtClean="0"/>
              <a:t>Memory</a:t>
            </a:r>
          </a:p>
          <a:p>
            <a:pPr marL="285750" indent="-285750">
              <a:buFont typeface="Arial" panose="020B0604020202020204" pitchFamily="34" charset="0"/>
              <a:buChar char="•"/>
            </a:pPr>
            <a:r>
              <a:rPr lang="de-DE" dirty="0" smtClean="0"/>
              <a:t>Can </a:t>
            </a:r>
            <a:r>
              <a:rPr lang="de-DE" dirty="0" err="1" smtClean="0"/>
              <a:t>we</a:t>
            </a:r>
            <a:r>
              <a:rPr lang="de-DE" dirty="0" smtClean="0"/>
              <a:t> </a:t>
            </a:r>
            <a:r>
              <a:rPr lang="de-DE" dirty="0" err="1" smtClean="0"/>
              <a:t>use</a:t>
            </a:r>
            <a:r>
              <a:rPr lang="de-DE" dirty="0" smtClean="0"/>
              <a:t> RNN in a </a:t>
            </a:r>
            <a:r>
              <a:rPr lang="de-DE" dirty="0" err="1" smtClean="0"/>
              <a:t>deep</a:t>
            </a:r>
            <a:r>
              <a:rPr lang="de-DE" dirty="0" smtClean="0"/>
              <a:t> </a:t>
            </a:r>
            <a:r>
              <a:rPr lang="de-DE" dirty="0" err="1" smtClean="0"/>
              <a:t>learning</a:t>
            </a:r>
            <a:r>
              <a:rPr lang="de-DE" dirty="0" smtClean="0"/>
              <a:t> </a:t>
            </a:r>
            <a:r>
              <a:rPr lang="de-DE" dirty="0" err="1" smtClean="0"/>
              <a:t>fashion</a:t>
            </a:r>
            <a:r>
              <a:rPr lang="de-DE" dirty="0" smtClean="0"/>
              <a:t>?</a:t>
            </a:r>
          </a:p>
          <a:p>
            <a:pPr marL="465750" lvl="2" indent="-285750">
              <a:buFont typeface="Arial" panose="020B0604020202020204" pitchFamily="34" charset="0"/>
              <a:buChar char="•"/>
            </a:pPr>
            <a:r>
              <a:rPr lang="de-DE" dirty="0" smtClean="0"/>
              <a:t>Yes, </a:t>
            </a:r>
            <a:r>
              <a:rPr lang="de-DE" dirty="0" err="1" smtClean="0"/>
              <a:t>we</a:t>
            </a:r>
            <a:r>
              <a:rPr lang="de-DE" dirty="0" smtClean="0"/>
              <a:t> </a:t>
            </a:r>
            <a:r>
              <a:rPr lang="de-DE" dirty="0" err="1" smtClean="0"/>
              <a:t>can</a:t>
            </a:r>
            <a:r>
              <a:rPr lang="de-DE" dirty="0" smtClean="0"/>
              <a:t> (e.g. </a:t>
            </a:r>
            <a:r>
              <a:rPr lang="de-DE" dirty="0" err="1" smtClean="0"/>
              <a:t>stack</a:t>
            </a:r>
            <a:r>
              <a:rPr lang="de-DE" dirty="0" smtClean="0"/>
              <a:t> </a:t>
            </a:r>
            <a:r>
              <a:rPr lang="de-DE" dirty="0" err="1" smtClean="0"/>
              <a:t>them</a:t>
            </a:r>
            <a:r>
              <a:rPr lang="de-DE" dirty="0" smtClean="0"/>
              <a:t> </a:t>
            </a:r>
            <a:r>
              <a:rPr lang="de-DE" dirty="0" err="1" smtClean="0"/>
              <a:t>up</a:t>
            </a:r>
            <a:r>
              <a:rPr lang="de-DE" dirty="0" smtClean="0"/>
              <a:t>)</a:t>
            </a:r>
          </a:p>
        </p:txBody>
      </p:sp>
      <p:grpSp>
        <p:nvGrpSpPr>
          <p:cNvPr id="19" name="Group 18"/>
          <p:cNvGrpSpPr/>
          <p:nvPr/>
        </p:nvGrpSpPr>
        <p:grpSpPr>
          <a:xfrm>
            <a:off x="7577248" y="2957153"/>
            <a:ext cx="1366029" cy="3081405"/>
            <a:chOff x="6428673" y="2789270"/>
            <a:chExt cx="1416205" cy="3135696"/>
          </a:xfrm>
        </p:grpSpPr>
        <p:sp>
          <p:nvSpPr>
            <p:cNvPr id="4" name="Rectangle 3"/>
            <p:cNvSpPr/>
            <p:nvPr/>
          </p:nvSpPr>
          <p:spPr bwMode="gray">
            <a:xfrm>
              <a:off x="6428673" y="5620938"/>
              <a:ext cx="1126273" cy="304028"/>
            </a:xfrm>
            <a:prstGeom prst="rect">
              <a:avLst/>
            </a:prstGeom>
            <a:solidFill>
              <a:schemeClr val="accent5">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Rectangle 4"/>
            <p:cNvSpPr/>
            <p:nvPr/>
          </p:nvSpPr>
          <p:spPr bwMode="gray">
            <a:xfrm>
              <a:off x="6428674" y="4927952"/>
              <a:ext cx="1126273" cy="371861"/>
            </a:xfrm>
            <a:prstGeom prst="rect">
              <a:avLst/>
            </a:prstGeom>
            <a:solidFill>
              <a:schemeClr val="accent4">
                <a:lumMod val="40000"/>
                <a:lumOff val="6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6428673" y="4224840"/>
              <a:ext cx="1126273" cy="381987"/>
            </a:xfrm>
            <a:prstGeom prst="rect">
              <a:avLst/>
            </a:prstGeom>
            <a:solidFill>
              <a:schemeClr val="accent4">
                <a:lumMod val="40000"/>
                <a:lumOff val="6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6428673" y="2789270"/>
              <a:ext cx="1126273" cy="414083"/>
            </a:xfrm>
            <a:prstGeom prst="rect">
              <a:avLst/>
            </a:prstGeom>
            <a:solidFill>
              <a:schemeClr val="accent3">
                <a:lumMod val="40000"/>
                <a:lumOff val="6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0" name="Straight Arrow Connector 9"/>
            <p:cNvCxnSpPr/>
            <p:nvPr/>
          </p:nvCxnSpPr>
          <p:spPr>
            <a:xfrm flipH="1" flipV="1">
              <a:off x="6991810" y="5341436"/>
              <a:ext cx="1" cy="219117"/>
            </a:xfrm>
            <a:prstGeom prst="straightConnector1">
              <a:avLst/>
            </a:prstGeom>
            <a:ln w="2540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991809" y="4635956"/>
              <a:ext cx="1" cy="219117"/>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991808" y="3963212"/>
              <a:ext cx="1" cy="219117"/>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gray">
            <a:xfrm>
              <a:off x="6428673" y="3521728"/>
              <a:ext cx="1126273" cy="381987"/>
            </a:xfrm>
            <a:prstGeom prst="rect">
              <a:avLst/>
            </a:prstGeom>
            <a:solidFill>
              <a:schemeClr val="accent4">
                <a:lumMod val="40000"/>
                <a:lumOff val="6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4" name="Straight Arrow Connector 13"/>
            <p:cNvCxnSpPr/>
            <p:nvPr/>
          </p:nvCxnSpPr>
          <p:spPr>
            <a:xfrm flipH="1" flipV="1">
              <a:off x="6991808" y="3247902"/>
              <a:ext cx="1" cy="219117"/>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a:off x="7421132" y="3309478"/>
              <a:ext cx="423746" cy="424498"/>
            </a:xfrm>
            <a:prstGeom prst="arc">
              <a:avLst>
                <a:gd name="adj1" fmla="val 10844948"/>
                <a:gd name="adj2" fmla="val 6788416"/>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a:off x="7421132" y="4028958"/>
              <a:ext cx="423746" cy="424498"/>
            </a:xfrm>
            <a:prstGeom prst="arc">
              <a:avLst>
                <a:gd name="adj1" fmla="val 10844948"/>
                <a:gd name="adj2" fmla="val 6788416"/>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a:off x="7421132" y="4715703"/>
              <a:ext cx="423746" cy="424498"/>
            </a:xfrm>
            <a:prstGeom prst="arc">
              <a:avLst>
                <a:gd name="adj1" fmla="val 10844948"/>
                <a:gd name="adj2" fmla="val 6788416"/>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62" y="2028107"/>
            <a:ext cx="3463787" cy="1858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608" y="1247878"/>
            <a:ext cx="2131387" cy="1595495"/>
          </a:xfrm>
          <a:prstGeom prst="rect">
            <a:avLst/>
          </a:prstGeom>
        </p:spPr>
      </p:pic>
    </p:spTree>
    <p:extLst>
      <p:ext uri="{BB962C8B-B14F-4D97-AF65-F5344CB8AC3E}">
        <p14:creationId xmlns:p14="http://schemas.microsoft.com/office/powerpoint/2010/main" val="3659243310"/>
      </p:ext>
    </p:extLst>
  </p:cSld>
  <p:clrMapOvr>
    <a:masterClrMapping/>
  </p:clrMapOvr>
  <mc:AlternateContent xmlns:mc="http://schemas.openxmlformats.org/markup-compatibility/2006">
    <mc:Choice xmlns:p14="http://schemas.microsoft.com/office/powerpoint/2010/main" Requires="p14">
      <p:transition spd="slow" p14:dur="2000" advTm="124745"/>
    </mc:Choice>
    <mc:Fallback>
      <p:transition spd="slow" advTm="124745"/>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Hands-on: Word </a:t>
            </a:r>
            <a:r>
              <a:rPr lang="de-DE" dirty="0" err="1" smtClean="0"/>
              <a:t>classification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036" y="3157052"/>
            <a:ext cx="3540992" cy="21491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68" y="2839263"/>
            <a:ext cx="4381500" cy="2466975"/>
          </a:xfrm>
          <a:prstGeom prst="rect">
            <a:avLst/>
          </a:prstGeom>
        </p:spPr>
      </p:pic>
    </p:spTree>
    <p:extLst>
      <p:ext uri="{BB962C8B-B14F-4D97-AF65-F5344CB8AC3E}">
        <p14:creationId xmlns:p14="http://schemas.microsoft.com/office/powerpoint/2010/main" val="1853533755"/>
      </p:ext>
    </p:extLst>
  </p:cSld>
  <p:clrMapOvr>
    <a:masterClrMapping/>
  </p:clrMapOvr>
  <mc:AlternateContent xmlns:mc="http://schemas.openxmlformats.org/markup-compatibility/2006">
    <mc:Choice xmlns:p14="http://schemas.microsoft.com/office/powerpoint/2010/main" Requires="p14">
      <p:transition spd="slow" p14:dur="2000" advTm="17826"/>
    </mc:Choice>
    <mc:Fallback>
      <p:transition spd="slow" advTm="1782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endParaRPr lang="en-US" dirty="0" smtClean="0"/>
          </a:p>
          <a:p>
            <a:r>
              <a:rPr lang="de-DE" dirty="0" smtClean="0"/>
              <a:t>Tassilo Klein</a:t>
            </a:r>
            <a:endParaRPr lang="en-US" dirty="0" smtClean="0"/>
          </a:p>
          <a:p>
            <a:endParaRPr lang="en-US" dirty="0" smtClean="0"/>
          </a:p>
          <a:p>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Tm="356063"/>
    </mc:Choice>
    <mc:Fallback>
      <p:transition spd="slow" advTm="356063"/>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Key </a:t>
            </a:r>
            <a:r>
              <a:rPr lang="de-DE" dirty="0" err="1"/>
              <a:t>factors</a:t>
            </a:r>
            <a:r>
              <a:rPr lang="de-DE" dirty="0"/>
              <a:t> </a:t>
            </a:r>
            <a:r>
              <a:rPr lang="de-DE" dirty="0" err="1"/>
              <a:t>why</a:t>
            </a:r>
            <a:r>
              <a:rPr lang="de-DE" dirty="0"/>
              <a:t> </a:t>
            </a:r>
            <a:r>
              <a:rPr lang="de-DE" dirty="0" err="1"/>
              <a:t>Deep</a:t>
            </a:r>
            <a:r>
              <a:rPr lang="de-DE" dirty="0"/>
              <a:t> Learning </a:t>
            </a:r>
            <a:r>
              <a:rPr lang="de-DE" dirty="0" err="1"/>
              <a:t>became</a:t>
            </a:r>
            <a:r>
              <a:rPr lang="de-DE" dirty="0"/>
              <a:t> </a:t>
            </a:r>
            <a:r>
              <a:rPr lang="de-DE" dirty="0" err="1"/>
              <a:t>popular</a:t>
            </a:r>
            <a:r>
              <a:rPr lang="de-DE" dirty="0"/>
              <a:t>?</a:t>
            </a:r>
            <a:endParaRPr lang="en-US" sz="2000" b="0" dirty="0"/>
          </a:p>
        </p:txBody>
      </p:sp>
      <p:sp>
        <p:nvSpPr>
          <p:cNvPr id="3" name="Text Placeholder 2"/>
          <p:cNvSpPr>
            <a:spLocks noGrp="1"/>
          </p:cNvSpPr>
          <p:nvPr>
            <p:ph type="body" sz="quarter" idx="10"/>
          </p:nvPr>
        </p:nvSpPr>
        <p:spPr/>
        <p:txBody>
          <a:bodyPr/>
          <a:lstStyle/>
          <a:p>
            <a:pPr lvl="2"/>
            <a:r>
              <a:rPr lang="de-DE" dirty="0" smtClean="0"/>
              <a:t>DL </a:t>
            </a:r>
            <a:r>
              <a:rPr lang="de-DE" dirty="0" err="1" smtClean="0"/>
              <a:t>offers</a:t>
            </a:r>
            <a:r>
              <a:rPr lang="de-DE" dirty="0" smtClean="0"/>
              <a:t>: </a:t>
            </a:r>
            <a:r>
              <a:rPr lang="de-DE" dirty="0" err="1"/>
              <a:t>accuracy</a:t>
            </a:r>
            <a:r>
              <a:rPr lang="de-DE" dirty="0"/>
              <a:t>, </a:t>
            </a:r>
            <a:r>
              <a:rPr lang="de-DE" dirty="0" err="1"/>
              <a:t>efficiency</a:t>
            </a:r>
            <a:r>
              <a:rPr lang="de-DE" dirty="0"/>
              <a:t> </a:t>
            </a:r>
            <a:r>
              <a:rPr lang="de-DE" dirty="0" err="1"/>
              <a:t>and</a:t>
            </a:r>
            <a:r>
              <a:rPr lang="de-DE" dirty="0"/>
              <a:t> </a:t>
            </a:r>
            <a:r>
              <a:rPr lang="de-DE" dirty="0" err="1"/>
              <a:t>flexibility</a:t>
            </a:r>
            <a:r>
              <a:rPr lang="de-DE" dirty="0"/>
              <a:t>.</a:t>
            </a:r>
          </a:p>
          <a:p>
            <a:pPr lvl="2"/>
            <a:r>
              <a:rPr lang="de-DE" dirty="0" smtClean="0"/>
              <a:t>Hardware:</a:t>
            </a:r>
          </a:p>
          <a:p>
            <a:pPr lvl="3"/>
            <a:r>
              <a:rPr lang="de-DE" dirty="0" smtClean="0"/>
              <a:t>GPU Power</a:t>
            </a:r>
          </a:p>
          <a:p>
            <a:pPr lvl="4"/>
            <a:r>
              <a:rPr lang="de-DE" dirty="0" smtClean="0"/>
              <a:t>massive </a:t>
            </a:r>
            <a:r>
              <a:rPr lang="de-DE" dirty="0" err="1" smtClean="0"/>
              <a:t>parallelization</a:t>
            </a:r>
            <a:r>
              <a:rPr lang="de-DE" dirty="0" smtClean="0"/>
              <a:t> </a:t>
            </a:r>
            <a:r>
              <a:rPr lang="de-DE" dirty="0" err="1" smtClean="0"/>
              <a:t>of</a:t>
            </a:r>
            <a:r>
              <a:rPr lang="de-DE" dirty="0" smtClean="0"/>
              <a:t> simple </a:t>
            </a:r>
            <a:r>
              <a:rPr lang="de-DE" dirty="0" err="1" smtClean="0"/>
              <a:t>programs</a:t>
            </a:r>
            <a:r>
              <a:rPr lang="de-DE" dirty="0" smtClean="0"/>
              <a:t> (</a:t>
            </a:r>
            <a:r>
              <a:rPr lang="de-DE" dirty="0" err="1" smtClean="0"/>
              <a:t>kernels</a:t>
            </a:r>
            <a:r>
              <a:rPr lang="de-DE" dirty="0" smtClean="0"/>
              <a:t>)</a:t>
            </a:r>
          </a:p>
          <a:p>
            <a:pPr lvl="4"/>
            <a:r>
              <a:rPr lang="de-DE" dirty="0" smtClean="0"/>
              <a:t>High </a:t>
            </a:r>
            <a:r>
              <a:rPr lang="de-DE" dirty="0" err="1" smtClean="0"/>
              <a:t>memory</a:t>
            </a:r>
            <a:r>
              <a:rPr lang="de-DE" dirty="0" smtClean="0"/>
              <a:t> </a:t>
            </a:r>
            <a:r>
              <a:rPr lang="de-DE" dirty="0" err="1" smtClean="0"/>
              <a:t>bandwidth</a:t>
            </a:r>
            <a:endParaRPr lang="de-DE" dirty="0" smtClean="0"/>
          </a:p>
          <a:p>
            <a:pPr lvl="3"/>
            <a:r>
              <a:rPr lang="de-DE" dirty="0" err="1" smtClean="0"/>
              <a:t>Internally</a:t>
            </a:r>
            <a:r>
              <a:rPr lang="de-DE" dirty="0" smtClean="0"/>
              <a:t>, DL </a:t>
            </a:r>
            <a:r>
              <a:rPr lang="de-DE" dirty="0" err="1" smtClean="0"/>
              <a:t>is</a:t>
            </a:r>
            <a:r>
              <a:rPr lang="de-DE" dirty="0" smtClean="0"/>
              <a:t> </a:t>
            </a:r>
            <a:r>
              <a:rPr lang="de-DE" dirty="0" err="1" smtClean="0"/>
              <a:t>more</a:t>
            </a:r>
            <a:r>
              <a:rPr lang="de-DE" dirty="0" smtClean="0"/>
              <a:t> </a:t>
            </a:r>
            <a:r>
              <a:rPr lang="de-DE" dirty="0" err="1" smtClean="0"/>
              <a:t>is</a:t>
            </a:r>
            <a:r>
              <a:rPr lang="de-DE" dirty="0" smtClean="0"/>
              <a:t> </a:t>
            </a:r>
            <a:r>
              <a:rPr lang="de-DE" dirty="0" err="1" smtClean="0"/>
              <a:t>less</a:t>
            </a:r>
            <a:r>
              <a:rPr lang="de-DE" dirty="0" smtClean="0"/>
              <a:t> </a:t>
            </a:r>
            <a:r>
              <a:rPr lang="de-DE" dirty="0" err="1" smtClean="0"/>
              <a:t>matrix</a:t>
            </a:r>
            <a:r>
              <a:rPr lang="de-DE" dirty="0" smtClean="0"/>
              <a:t> </a:t>
            </a:r>
            <a:r>
              <a:rPr lang="de-DE" dirty="0" err="1" smtClean="0"/>
              <a:t>computations</a:t>
            </a:r>
            <a:endParaRPr lang="de-DE" dirty="0" smtClean="0"/>
          </a:p>
          <a:p>
            <a:pPr lvl="3"/>
            <a:r>
              <a:rPr lang="de-DE" dirty="0" err="1" smtClean="0"/>
              <a:t>Allow</a:t>
            </a:r>
            <a:r>
              <a:rPr lang="de-DE" dirty="0" smtClean="0"/>
              <a:t> </a:t>
            </a:r>
            <a:r>
              <a:rPr lang="de-DE" dirty="0" err="1" smtClean="0"/>
              <a:t>processing</a:t>
            </a:r>
            <a:r>
              <a:rPr lang="de-DE" dirty="0" smtClean="0"/>
              <a:t> </a:t>
            </a:r>
            <a:r>
              <a:rPr lang="de-DE" dirty="0" err="1"/>
              <a:t>of</a:t>
            </a:r>
            <a:r>
              <a:rPr lang="de-DE" dirty="0"/>
              <a:t> large </a:t>
            </a:r>
            <a:r>
              <a:rPr lang="de-DE" dirty="0" err="1" smtClean="0"/>
              <a:t>data</a:t>
            </a:r>
            <a:endParaRPr lang="en-US" b="1" dirty="0"/>
          </a:p>
          <a:p>
            <a:pPr lvl="2"/>
            <a:endParaRPr lang="en-US" dirty="0" smtClean="0"/>
          </a:p>
          <a:p>
            <a:pPr lvl="2"/>
            <a:r>
              <a:rPr lang="en-US" dirty="0" smtClean="0"/>
              <a:t>Algorithms:</a:t>
            </a:r>
          </a:p>
          <a:p>
            <a:pPr lvl="3"/>
            <a:r>
              <a:rPr lang="en-US" dirty="0" smtClean="0"/>
              <a:t>Fancy new algorithms, e.g. </a:t>
            </a:r>
            <a:r>
              <a:rPr lang="en-US" dirty="0" err="1" smtClean="0"/>
              <a:t>DropOut</a:t>
            </a:r>
            <a:r>
              <a:rPr lang="en-US" dirty="0" smtClean="0"/>
              <a:t>, </a:t>
            </a:r>
            <a:r>
              <a:rPr lang="en-US" dirty="0" err="1" smtClean="0"/>
              <a:t>ReLU</a:t>
            </a:r>
            <a:r>
              <a:rPr lang="en-US" dirty="0" smtClean="0"/>
              <a:t>, …</a:t>
            </a:r>
          </a:p>
          <a:p>
            <a:pPr lvl="3"/>
            <a:r>
              <a:rPr lang="de-DE" dirty="0" smtClean="0"/>
              <a:t>Smarter </a:t>
            </a:r>
            <a:r>
              <a:rPr lang="de-DE" dirty="0" err="1" smtClean="0"/>
              <a:t>initialization</a:t>
            </a:r>
            <a:r>
              <a:rPr lang="de-DE" dirty="0" smtClean="0"/>
              <a:t>, e.g. Xavier</a:t>
            </a:r>
          </a:p>
          <a:p>
            <a:pPr lvl="3"/>
            <a:r>
              <a:rPr lang="de-DE" dirty="0" smtClean="0"/>
              <a:t>……</a:t>
            </a:r>
          </a:p>
          <a:p>
            <a:pPr lvl="3"/>
            <a:endParaRPr lang="de-DE" dirty="0"/>
          </a:p>
          <a:p>
            <a:pPr lvl="2"/>
            <a:r>
              <a:rPr lang="de-DE" dirty="0" smtClean="0"/>
              <a:t>Software:</a:t>
            </a:r>
          </a:p>
          <a:p>
            <a:pPr lvl="3"/>
            <a:r>
              <a:rPr lang="de-DE" dirty="0" smtClean="0"/>
              <a:t>Just a </a:t>
            </a:r>
            <a:r>
              <a:rPr lang="de-DE" dirty="0" err="1" smtClean="0"/>
              <a:t>bunch</a:t>
            </a:r>
            <a:r>
              <a:rPr lang="de-DE" dirty="0" smtClean="0"/>
              <a:t> </a:t>
            </a:r>
            <a:r>
              <a:rPr lang="de-DE" dirty="0" err="1" smtClean="0"/>
              <a:t>of</a:t>
            </a:r>
            <a:r>
              <a:rPr lang="de-DE" dirty="0" smtClean="0"/>
              <a:t> </a:t>
            </a:r>
            <a:r>
              <a:rPr lang="de-DE" dirty="0" err="1" smtClean="0"/>
              <a:t>lines</a:t>
            </a:r>
            <a:endParaRPr lang="de-DE" dirty="0" smtClean="0"/>
          </a:p>
          <a:p>
            <a:pPr lvl="3"/>
            <a:r>
              <a:rPr lang="de-DE" dirty="0" err="1" smtClean="0"/>
              <a:t>Many</a:t>
            </a:r>
            <a:r>
              <a:rPr lang="de-DE" dirty="0" smtClean="0"/>
              <a:t> </a:t>
            </a:r>
            <a:r>
              <a:rPr lang="de-DE" dirty="0" err="1" smtClean="0"/>
              <a:t>libraries</a:t>
            </a:r>
            <a:r>
              <a:rPr lang="de-DE" dirty="0" smtClean="0"/>
              <a:t> </a:t>
            </a:r>
            <a:r>
              <a:rPr lang="de-DE" dirty="0" err="1" smtClean="0"/>
              <a:t>available</a:t>
            </a:r>
            <a:r>
              <a:rPr lang="de-DE" dirty="0" smtClean="0"/>
              <a:t>:</a:t>
            </a:r>
          </a:p>
          <a:p>
            <a:pPr lvl="4"/>
            <a:r>
              <a:rPr lang="de-DE" dirty="0" err="1" smtClean="0"/>
              <a:t>Caffe</a:t>
            </a:r>
            <a:r>
              <a:rPr lang="de-DE" dirty="0" smtClean="0"/>
              <a:t>, Theano, </a:t>
            </a:r>
            <a:r>
              <a:rPr lang="de-DE" dirty="0" err="1" smtClean="0"/>
              <a:t>TensorFlow</a:t>
            </a:r>
            <a:r>
              <a:rPr lang="de-DE" dirty="0" smtClean="0"/>
              <a:t>, </a:t>
            </a:r>
            <a:r>
              <a:rPr lang="de-DE" dirty="0" err="1" smtClean="0"/>
              <a:t>Torch</a:t>
            </a:r>
            <a:r>
              <a:rPr lang="de-DE" dirty="0" smtClean="0"/>
              <a:t>, ….</a:t>
            </a:r>
            <a:endParaRPr lang="en-US" dirty="0"/>
          </a:p>
          <a:p>
            <a:pPr lvl="2"/>
            <a:endParaRPr lang="de-DE" dirty="0" smtClean="0"/>
          </a:p>
          <a:p>
            <a:pPr lvl="3"/>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238" y="2647406"/>
            <a:ext cx="2366502" cy="150181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2027" y="3300545"/>
            <a:ext cx="1451087" cy="62772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951" y="1746439"/>
            <a:ext cx="2185131" cy="119124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6517" y="1718245"/>
            <a:ext cx="951114" cy="1003800"/>
          </a:xfrm>
          <a:prstGeom prst="rect">
            <a:avLst/>
          </a:prstGeom>
        </p:spPr>
      </p:pic>
      <p:sp>
        <p:nvSpPr>
          <p:cNvPr id="8" name="Rectangle 7"/>
          <p:cNvSpPr/>
          <p:nvPr/>
        </p:nvSpPr>
        <p:spPr>
          <a:xfrm>
            <a:off x="6909278" y="2254973"/>
            <a:ext cx="877163"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vs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3988" y="4238093"/>
            <a:ext cx="4559126" cy="218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Tm="228546"/>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GPU </a:t>
            </a:r>
            <a:r>
              <a:rPr lang="de-DE" dirty="0" err="1" smtClean="0"/>
              <a:t>vs</a:t>
            </a:r>
            <a:r>
              <a:rPr lang="de-DE" dirty="0" smtClean="0"/>
              <a:t> CPU Processing Power</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a:spLocks noChangeArrowheads="1"/>
          </p:cNvSpPr>
          <p:nvPr/>
        </p:nvSpPr>
        <p:spPr bwMode="auto">
          <a:xfrm>
            <a:off x="234563" y="1080000"/>
            <a:ext cx="8305800" cy="4572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90487" tIns="44450" rIns="90487" bIns="44450">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endParaRPr lang="en-US" altLang="en-US">
              <a:solidFill>
                <a:srgbClr val="FFFFFF"/>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63" y="1461000"/>
            <a:ext cx="758507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01263" y="1613400"/>
            <a:ext cx="876300" cy="3619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ct val="100000"/>
              </a:spcBef>
              <a:defRPr/>
            </a:pPr>
            <a:endParaRPr lang="en-US">
              <a:solidFill>
                <a:srgbClr val="FFFFFF"/>
              </a:solidFill>
            </a:endParaRPr>
          </a:p>
        </p:txBody>
      </p:sp>
      <p:sp>
        <p:nvSpPr>
          <p:cNvPr id="7" name="TextBox 6"/>
          <p:cNvSpPr txBox="1">
            <a:spLocks noChangeArrowheads="1"/>
          </p:cNvSpPr>
          <p:nvPr/>
        </p:nvSpPr>
        <p:spPr bwMode="auto">
          <a:xfrm>
            <a:off x="234563" y="26040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eaLnBrk="1" hangingPunct="1">
              <a:spcBef>
                <a:spcPct val="100000"/>
              </a:spcBef>
            </a:pPr>
            <a:r>
              <a:rPr lang="en-US" altLang="en-US">
                <a:solidFill>
                  <a:srgbClr val="000000"/>
                </a:solidFill>
              </a:rPr>
              <a:t>Peak GFlops</a:t>
            </a:r>
          </a:p>
        </p:txBody>
      </p:sp>
      <p:sp>
        <p:nvSpPr>
          <p:cNvPr id="8" name="TextBox 8"/>
          <p:cNvSpPr txBox="1">
            <a:spLocks noChangeArrowheads="1"/>
          </p:cNvSpPr>
          <p:nvPr/>
        </p:nvSpPr>
        <p:spPr bwMode="auto">
          <a:xfrm>
            <a:off x="5797163" y="1999163"/>
            <a:ext cx="15240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eaLnBrk="1" hangingPunct="1">
              <a:spcBef>
                <a:spcPct val="100000"/>
              </a:spcBef>
            </a:pPr>
            <a:r>
              <a:rPr lang="en-US" altLang="en-US" sz="1600">
                <a:solidFill>
                  <a:srgbClr val="000000"/>
                </a:solidFill>
              </a:rPr>
              <a:t>NVIDIA GPU</a:t>
            </a:r>
          </a:p>
        </p:txBody>
      </p:sp>
      <p:sp>
        <p:nvSpPr>
          <p:cNvPr id="9" name="TextBox 9"/>
          <p:cNvSpPr txBox="1">
            <a:spLocks noChangeArrowheads="1"/>
          </p:cNvSpPr>
          <p:nvPr/>
        </p:nvSpPr>
        <p:spPr bwMode="auto">
          <a:xfrm>
            <a:off x="6482963" y="1499100"/>
            <a:ext cx="11811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eaLnBrk="1" hangingPunct="1">
              <a:spcBef>
                <a:spcPct val="100000"/>
              </a:spcBef>
            </a:pPr>
            <a:r>
              <a:rPr lang="en-US" altLang="en-US">
                <a:solidFill>
                  <a:srgbClr val="FF0000"/>
                </a:solidFill>
              </a:rPr>
              <a:t>US$ 250</a:t>
            </a:r>
          </a:p>
        </p:txBody>
      </p:sp>
      <p:sp>
        <p:nvSpPr>
          <p:cNvPr id="10" name="TextBox 14"/>
          <p:cNvSpPr txBox="1">
            <a:spLocks noChangeArrowheads="1"/>
          </p:cNvSpPr>
          <p:nvPr/>
        </p:nvSpPr>
        <p:spPr bwMode="auto">
          <a:xfrm>
            <a:off x="1910963" y="4909050"/>
            <a:ext cx="61722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eaLnBrk="1" hangingPunct="1">
              <a:spcBef>
                <a:spcPct val="100000"/>
              </a:spcBef>
            </a:pPr>
            <a:endParaRPr lang="en-US" altLang="en-US" sz="300">
              <a:solidFill>
                <a:srgbClr val="000000"/>
              </a:solidFill>
            </a:endParaRPr>
          </a:p>
          <a:p>
            <a:pPr algn="ctr" eaLnBrk="1" hangingPunct="1">
              <a:spcBef>
                <a:spcPct val="100000"/>
              </a:spcBef>
            </a:pPr>
            <a:r>
              <a:rPr lang="en-US" altLang="en-US" sz="1400">
                <a:solidFill>
                  <a:srgbClr val="000000"/>
                </a:solidFill>
              </a:rPr>
              <a:t>2003           2004          2005         2006            2007                 2008</a:t>
            </a:r>
          </a:p>
        </p:txBody>
      </p:sp>
      <p:sp>
        <p:nvSpPr>
          <p:cNvPr id="11" name="TextBox 15"/>
          <p:cNvSpPr txBox="1">
            <a:spLocks noChangeArrowheads="1"/>
          </p:cNvSpPr>
          <p:nvPr/>
        </p:nvSpPr>
        <p:spPr bwMode="auto">
          <a:xfrm>
            <a:off x="234563" y="6196513"/>
            <a:ext cx="845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eaLnBrk="1" hangingPunct="1">
              <a:spcBef>
                <a:spcPct val="100000"/>
              </a:spcBef>
            </a:pPr>
            <a:r>
              <a:rPr lang="en-US" altLang="en-US" sz="1400" dirty="0"/>
              <a:t>(Source: NVIDIA CUDA Programming Guide)</a:t>
            </a:r>
          </a:p>
        </p:txBody>
      </p:sp>
      <p:sp>
        <p:nvSpPr>
          <p:cNvPr id="12" name="TextBox 16"/>
          <p:cNvSpPr txBox="1">
            <a:spLocks noChangeArrowheads="1"/>
          </p:cNvSpPr>
          <p:nvPr/>
        </p:nvSpPr>
        <p:spPr bwMode="auto">
          <a:xfrm>
            <a:off x="6063863" y="4132763"/>
            <a:ext cx="11811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Helvetica"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Helvetica" panose="020B0604020202020204" pitchFamily="34" charset="0"/>
                <a:ea typeface="+mn-ea"/>
                <a:cs typeface="Arial" panose="020B0604020202020204" pitchFamily="34" charset="0"/>
              </a:defRPr>
            </a:lvl9pPr>
          </a:lstStyle>
          <a:p>
            <a:pPr algn="ctr" eaLnBrk="1" hangingPunct="1">
              <a:spcBef>
                <a:spcPct val="100000"/>
              </a:spcBef>
            </a:pPr>
            <a:r>
              <a:rPr lang="en-US" altLang="en-US" sz="1600">
                <a:solidFill>
                  <a:srgbClr val="000000"/>
                </a:solidFill>
              </a:rPr>
              <a:t>Intel CPU</a:t>
            </a:r>
          </a:p>
        </p:txBody>
      </p:sp>
      <p:sp>
        <p:nvSpPr>
          <p:cNvPr id="13" name="Rectangle 12"/>
          <p:cNvSpPr/>
          <p:nvPr/>
        </p:nvSpPr>
        <p:spPr>
          <a:xfrm flipH="1">
            <a:off x="2025263" y="1880100"/>
            <a:ext cx="1524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spcBef>
                <a:spcPct val="100000"/>
              </a:spcBef>
              <a:defRPr/>
            </a:pPr>
            <a:endParaRPr lang="en-US">
              <a:solidFill>
                <a:srgbClr val="FFFFFF"/>
              </a:solidFill>
            </a:endParaRPr>
          </a:p>
        </p:txBody>
      </p:sp>
      <p:pic>
        <p:nvPicPr>
          <p:cNvPr id="14" name="Picture 13"/>
          <p:cNvPicPr>
            <a:picLocks noChangeAspect="1" noChangeArrowheads="1"/>
          </p:cNvPicPr>
          <p:nvPr/>
        </p:nvPicPr>
        <p:blipFill>
          <a:blip r:embed="rId3"/>
          <a:srcRect/>
          <a:stretch>
            <a:fillRect/>
          </a:stretch>
        </p:blipFill>
        <p:spPr bwMode="auto">
          <a:xfrm>
            <a:off x="3396863" y="1994400"/>
            <a:ext cx="1790700" cy="2386013"/>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extLst>
      <p:ext uri="{BB962C8B-B14F-4D97-AF65-F5344CB8AC3E}">
        <p14:creationId xmlns:p14="http://schemas.microsoft.com/office/powerpoint/2010/main" val="141340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Deep</a:t>
            </a:r>
            <a:r>
              <a:rPr lang="de-DE" dirty="0" smtClean="0"/>
              <a:t> Learning </a:t>
            </a:r>
            <a:r>
              <a:rPr lang="de-DE" dirty="0" err="1" smtClean="0"/>
              <a:t>frameworks</a:t>
            </a:r>
            <a:r>
              <a:rPr lang="de-DE" dirty="0" smtClean="0"/>
              <a:t> at a </a:t>
            </a:r>
            <a:r>
              <a:rPr lang="de-DE" dirty="0" err="1"/>
              <a:t>g</a:t>
            </a:r>
            <a:r>
              <a:rPr lang="de-DE" dirty="0" err="1" smtClean="0"/>
              <a:t>lance</a:t>
            </a:r>
            <a:endParaRPr lang="en-US" dirty="0"/>
          </a:p>
        </p:txBody>
      </p:sp>
      <p:sp>
        <p:nvSpPr>
          <p:cNvPr id="4" name="Rounded Rectangle 3"/>
          <p:cNvSpPr/>
          <p:nvPr/>
        </p:nvSpPr>
        <p:spPr bwMode="gray">
          <a:xfrm>
            <a:off x="423746" y="3891776"/>
            <a:ext cx="5441795" cy="120433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 name="Text Placeholder 2"/>
          <p:cNvSpPr>
            <a:spLocks noGrp="1"/>
          </p:cNvSpPr>
          <p:nvPr>
            <p:ph type="body" sz="quarter" idx="10"/>
          </p:nvPr>
        </p:nvSpPr>
        <p:spPr/>
        <p:txBody>
          <a:bodyPr/>
          <a:lstStyle/>
          <a:p>
            <a:pPr marL="285750" lvl="2" indent="-285750">
              <a:spcBef>
                <a:spcPts val="1620"/>
              </a:spcBef>
              <a:buSzPct val="80000"/>
              <a:buFont typeface="Arial" panose="020B0604020202020204" pitchFamily="34" charset="0"/>
              <a:buChar char="•"/>
            </a:pPr>
            <a:r>
              <a:rPr lang="de-DE" sz="1200" b="1" dirty="0" err="1" smtClean="0"/>
              <a:t>Caffe</a:t>
            </a:r>
            <a:r>
              <a:rPr lang="de-DE" sz="1200" dirty="0" smtClean="0"/>
              <a:t> - </a:t>
            </a:r>
            <a:r>
              <a:rPr lang="de-DE" sz="1100" dirty="0" err="1"/>
              <a:t>Industry</a:t>
            </a:r>
            <a:r>
              <a:rPr lang="de-DE" sz="1100" dirty="0"/>
              <a:t>-grade </a:t>
            </a:r>
            <a:r>
              <a:rPr lang="de-DE" sz="1100" dirty="0" err="1"/>
              <a:t>deep</a:t>
            </a:r>
            <a:r>
              <a:rPr lang="de-DE" sz="1100" dirty="0"/>
              <a:t> </a:t>
            </a:r>
            <a:r>
              <a:rPr lang="de-DE" sz="1100" dirty="0" err="1"/>
              <a:t>learning</a:t>
            </a:r>
            <a:r>
              <a:rPr lang="de-DE" sz="1100" dirty="0"/>
              <a:t> </a:t>
            </a:r>
            <a:r>
              <a:rPr lang="de-DE" sz="1100" dirty="0" err="1" smtClean="0"/>
              <a:t>toolkit</a:t>
            </a:r>
            <a:endParaRPr lang="de-DE" sz="1200" dirty="0" smtClean="0"/>
          </a:p>
          <a:p>
            <a:pPr marL="465750" lvl="2" indent="-285750">
              <a:buFont typeface="Arial" panose="020B0604020202020204" pitchFamily="34" charset="0"/>
              <a:buChar char="•"/>
            </a:pPr>
            <a:r>
              <a:rPr lang="de-DE" sz="1100" dirty="0" smtClean="0"/>
              <a:t>C++ </a:t>
            </a:r>
            <a:r>
              <a:rPr lang="de-DE" sz="1100" dirty="0" err="1" smtClean="0"/>
              <a:t>based</a:t>
            </a:r>
            <a:r>
              <a:rPr lang="de-DE" sz="1100" dirty="0" smtClean="0"/>
              <a:t>, </a:t>
            </a:r>
            <a:r>
              <a:rPr lang="de-DE" sz="1100" dirty="0" err="1" smtClean="0"/>
              <a:t>with</a:t>
            </a:r>
            <a:r>
              <a:rPr lang="de-DE" sz="1100" dirty="0" smtClean="0"/>
              <a:t> Python </a:t>
            </a:r>
            <a:r>
              <a:rPr lang="de-DE" sz="1100" dirty="0" err="1" smtClean="0"/>
              <a:t>interface</a:t>
            </a:r>
            <a:endParaRPr lang="de-DE" sz="1100" dirty="0" smtClean="0"/>
          </a:p>
          <a:p>
            <a:pPr marL="465750" lvl="2" indent="-285750">
              <a:buFont typeface="Arial" panose="020B0604020202020204" pitchFamily="34" charset="0"/>
              <a:buChar char="•"/>
            </a:pPr>
            <a:r>
              <a:rPr lang="de-DE" sz="1100" dirty="0" err="1" smtClean="0"/>
              <a:t>Very</a:t>
            </a:r>
            <a:r>
              <a:rPr lang="de-DE" sz="1100" dirty="0" smtClean="0"/>
              <a:t> fast </a:t>
            </a:r>
            <a:r>
              <a:rPr lang="de-DE" sz="1100" dirty="0" err="1" smtClean="0"/>
              <a:t>and</a:t>
            </a:r>
            <a:r>
              <a:rPr lang="de-DE" sz="1100" dirty="0" smtClean="0"/>
              <a:t> flexible</a:t>
            </a:r>
          </a:p>
          <a:p>
            <a:pPr marL="465750" lvl="2" indent="-285750">
              <a:buFont typeface="Arial" panose="020B0604020202020204" pitchFamily="34" charset="0"/>
              <a:buChar char="•"/>
            </a:pPr>
            <a:r>
              <a:rPr lang="de-DE" sz="1100" dirty="0"/>
              <a:t>F</a:t>
            </a:r>
            <a:r>
              <a:rPr lang="de-DE" sz="1100" dirty="0" smtClean="0"/>
              <a:t>ocus on </a:t>
            </a:r>
            <a:r>
              <a:rPr lang="de-DE" sz="1100" dirty="0" err="1" smtClean="0"/>
              <a:t>ConvNets</a:t>
            </a:r>
            <a:endParaRPr lang="de-DE" sz="1100" dirty="0"/>
          </a:p>
          <a:p>
            <a:pPr marL="465750" lvl="2" indent="-285750">
              <a:buFont typeface="Arial" panose="020B0604020202020204" pitchFamily="34" charset="0"/>
              <a:buChar char="•"/>
            </a:pPr>
            <a:r>
              <a:rPr lang="de-DE" sz="1100" dirty="0" err="1"/>
              <a:t>P</a:t>
            </a:r>
            <a:r>
              <a:rPr lang="de-DE" sz="1100" dirty="0" err="1" smtClean="0"/>
              <a:t>opular</a:t>
            </a:r>
            <a:r>
              <a:rPr lang="de-DE" sz="1100" dirty="0" smtClean="0"/>
              <a:t> in </a:t>
            </a:r>
            <a:r>
              <a:rPr lang="de-DE" sz="1100" dirty="0" err="1" smtClean="0"/>
              <a:t>computer</a:t>
            </a:r>
            <a:r>
              <a:rPr lang="de-DE" sz="1100" dirty="0" smtClean="0"/>
              <a:t> </a:t>
            </a:r>
            <a:r>
              <a:rPr lang="de-DE" sz="1100" dirty="0" err="1" smtClean="0"/>
              <a:t>vision</a:t>
            </a:r>
            <a:r>
              <a:rPr lang="de-DE" sz="1100" dirty="0" smtClean="0"/>
              <a:t> </a:t>
            </a:r>
            <a:r>
              <a:rPr lang="de-DE" sz="1100" dirty="0" err="1" smtClean="0"/>
              <a:t>community</a:t>
            </a:r>
            <a:endParaRPr lang="de-DE" sz="1100" dirty="0" smtClean="0"/>
          </a:p>
          <a:p>
            <a:pPr marL="465750" lvl="2" indent="-285750">
              <a:buFont typeface="Arial" panose="020B0604020202020204" pitchFamily="34" charset="0"/>
              <a:buChar char="•"/>
            </a:pPr>
            <a:r>
              <a:rPr lang="en-US" sz="1100" dirty="0" smtClean="0"/>
              <a:t>Limited support: </a:t>
            </a:r>
            <a:r>
              <a:rPr lang="en-US" sz="1100" dirty="0"/>
              <a:t>for recurrent networks and language modeling </a:t>
            </a:r>
            <a:endParaRPr lang="en-US" sz="1100" dirty="0" smtClean="0"/>
          </a:p>
          <a:p>
            <a:pPr marL="285750" lvl="1" indent="-285750">
              <a:buFont typeface="Arial" panose="020B0604020202020204" pitchFamily="34" charset="0"/>
              <a:buChar char="•"/>
            </a:pPr>
            <a:r>
              <a:rPr lang="de-DE" sz="1200" b="1" dirty="0" err="1" smtClean="0"/>
              <a:t>TensorFlow</a:t>
            </a:r>
            <a:r>
              <a:rPr lang="de-DE" sz="1200" b="1" dirty="0"/>
              <a:t> </a:t>
            </a:r>
            <a:r>
              <a:rPr lang="de-DE" sz="1200" b="1" dirty="0" smtClean="0"/>
              <a:t>– </a:t>
            </a:r>
            <a:r>
              <a:rPr lang="de-DE" sz="1100" dirty="0" err="1" smtClean="0"/>
              <a:t>Google‘s</a:t>
            </a:r>
            <a:r>
              <a:rPr lang="de-DE" sz="1100" dirty="0" smtClean="0"/>
              <a:t> </a:t>
            </a:r>
            <a:r>
              <a:rPr lang="de-DE" sz="1100" dirty="0" err="1" smtClean="0"/>
              <a:t>Deep</a:t>
            </a:r>
            <a:r>
              <a:rPr lang="de-DE" sz="1100" dirty="0" smtClean="0"/>
              <a:t> Learning </a:t>
            </a:r>
            <a:r>
              <a:rPr lang="de-DE" sz="1100" dirty="0" err="1" smtClean="0"/>
              <a:t>framework</a:t>
            </a:r>
            <a:endParaRPr lang="de-DE" sz="1100" dirty="0" smtClean="0"/>
          </a:p>
          <a:p>
            <a:pPr marL="465750" lvl="2" indent="-285750">
              <a:buFont typeface="Arial" panose="020B0604020202020204" pitchFamily="34" charset="0"/>
              <a:buChar char="•"/>
            </a:pPr>
            <a:r>
              <a:rPr lang="de-DE" sz="1100" dirty="0" err="1" smtClean="0"/>
              <a:t>Many</a:t>
            </a:r>
            <a:r>
              <a:rPr lang="de-DE" sz="1100" dirty="0" smtClean="0"/>
              <a:t> </a:t>
            </a:r>
            <a:r>
              <a:rPr lang="de-DE" sz="1100" dirty="0" err="1" smtClean="0"/>
              <a:t>state</a:t>
            </a:r>
            <a:r>
              <a:rPr lang="de-DE" sz="1100" dirty="0" smtClean="0"/>
              <a:t>-</a:t>
            </a:r>
            <a:r>
              <a:rPr lang="de-DE" sz="1100" dirty="0" err="1" smtClean="0"/>
              <a:t>of</a:t>
            </a:r>
            <a:r>
              <a:rPr lang="de-DE" sz="1100" dirty="0" smtClean="0"/>
              <a:t>-</a:t>
            </a:r>
            <a:r>
              <a:rPr lang="de-DE" sz="1100" dirty="0" err="1" smtClean="0"/>
              <a:t>the</a:t>
            </a:r>
            <a:r>
              <a:rPr lang="de-DE" sz="1100" dirty="0" smtClean="0"/>
              <a:t>-art </a:t>
            </a:r>
            <a:r>
              <a:rPr lang="de-DE" sz="1100" dirty="0" err="1" smtClean="0"/>
              <a:t>models</a:t>
            </a:r>
            <a:endParaRPr lang="de-DE" sz="1100" dirty="0" smtClean="0"/>
          </a:p>
          <a:p>
            <a:pPr marL="465750" lvl="2" indent="-285750">
              <a:buFont typeface="Arial" panose="020B0604020202020204" pitchFamily="34" charset="0"/>
              <a:buChar char="•"/>
            </a:pPr>
            <a:r>
              <a:rPr lang="de-DE" sz="1100" dirty="0" smtClean="0"/>
              <a:t>Python </a:t>
            </a:r>
            <a:r>
              <a:rPr lang="de-DE" sz="1100" dirty="0" err="1" smtClean="0"/>
              <a:t>interface</a:t>
            </a:r>
            <a:r>
              <a:rPr lang="de-DE" sz="1100" dirty="0" smtClean="0"/>
              <a:t> </a:t>
            </a:r>
            <a:r>
              <a:rPr lang="de-DE" sz="1100" dirty="0" err="1" smtClean="0"/>
              <a:t>to</a:t>
            </a:r>
            <a:r>
              <a:rPr lang="de-DE" sz="1100" dirty="0" smtClean="0"/>
              <a:t> </a:t>
            </a:r>
            <a:r>
              <a:rPr lang="de-DE" sz="1100" dirty="0" err="1" smtClean="0"/>
              <a:t>highly</a:t>
            </a:r>
            <a:r>
              <a:rPr lang="de-DE" sz="1100" dirty="0" smtClean="0"/>
              <a:t> </a:t>
            </a:r>
            <a:r>
              <a:rPr lang="de-DE" sz="1100" dirty="0" err="1" smtClean="0"/>
              <a:t>optimized</a:t>
            </a:r>
            <a:r>
              <a:rPr lang="de-DE" sz="1100" dirty="0" smtClean="0"/>
              <a:t> C++ </a:t>
            </a:r>
            <a:r>
              <a:rPr lang="de-DE" sz="1100" dirty="0" err="1" smtClean="0"/>
              <a:t>algorithms</a:t>
            </a:r>
            <a:endParaRPr lang="de-DE" sz="1100" dirty="0" smtClean="0"/>
          </a:p>
          <a:p>
            <a:pPr marL="465750" lvl="2" indent="-285750">
              <a:buFont typeface="Arial" panose="020B0604020202020204" pitchFamily="34" charset="0"/>
              <a:buChar char="•"/>
            </a:pPr>
            <a:r>
              <a:rPr lang="en-US" sz="1100" dirty="0"/>
              <a:t>S</a:t>
            </a:r>
            <a:r>
              <a:rPr lang="en-US" sz="1100" dirty="0" smtClean="0"/>
              <a:t>ymbolic </a:t>
            </a:r>
            <a:r>
              <a:rPr lang="en-US" sz="1100" dirty="0"/>
              <a:t>graph of vector operations approach, specifying a new network is fairly </a:t>
            </a:r>
            <a:r>
              <a:rPr lang="en-US" sz="1100" dirty="0" smtClean="0"/>
              <a:t>easy</a:t>
            </a:r>
          </a:p>
          <a:p>
            <a:pPr marL="285750" lvl="1" indent="-285750">
              <a:buFont typeface="Arial" panose="020B0604020202020204" pitchFamily="34" charset="0"/>
              <a:buChar char="•"/>
            </a:pPr>
            <a:r>
              <a:rPr lang="de-DE" sz="1200" b="1" dirty="0" smtClean="0"/>
              <a:t>Theano - </a:t>
            </a:r>
            <a:r>
              <a:rPr lang="en-US" sz="1100" dirty="0" smtClean="0"/>
              <a:t>pioneered </a:t>
            </a:r>
            <a:r>
              <a:rPr lang="en-US" sz="1100" dirty="0"/>
              <a:t>the trend of using symbolic graph for programming a </a:t>
            </a:r>
            <a:r>
              <a:rPr lang="en-US" sz="1100" dirty="0" smtClean="0"/>
              <a:t>network</a:t>
            </a:r>
          </a:p>
          <a:p>
            <a:pPr marL="465750" lvl="2" indent="-285750">
              <a:buFont typeface="Arial" panose="020B0604020202020204" pitchFamily="34" charset="0"/>
              <a:buChar char="•"/>
            </a:pPr>
            <a:r>
              <a:rPr lang="de-DE" sz="1100" dirty="0" smtClean="0"/>
              <a:t>State </a:t>
            </a:r>
            <a:r>
              <a:rPr lang="de-DE" sz="1100" dirty="0" err="1" smtClean="0"/>
              <a:t>of</a:t>
            </a:r>
            <a:r>
              <a:rPr lang="de-DE" sz="1100" dirty="0" smtClean="0"/>
              <a:t> </a:t>
            </a:r>
            <a:r>
              <a:rPr lang="de-DE" sz="1100" dirty="0" err="1" smtClean="0"/>
              <a:t>the</a:t>
            </a:r>
            <a:r>
              <a:rPr lang="de-DE" sz="1100" dirty="0" smtClean="0"/>
              <a:t> </a:t>
            </a:r>
            <a:r>
              <a:rPr lang="de-DE" sz="1100" dirty="0" err="1" smtClean="0"/>
              <a:t>art</a:t>
            </a:r>
            <a:r>
              <a:rPr lang="de-DE" sz="1100" dirty="0" smtClean="0"/>
              <a:t> </a:t>
            </a:r>
            <a:r>
              <a:rPr lang="de-DE" sz="1100" dirty="0" err="1" smtClean="0"/>
              <a:t>models</a:t>
            </a:r>
            <a:endParaRPr lang="en-US" sz="1100" dirty="0" smtClean="0"/>
          </a:p>
          <a:p>
            <a:pPr marL="465750" lvl="2" indent="-285750">
              <a:buFont typeface="Arial" panose="020B0604020202020204" pitchFamily="34" charset="0"/>
              <a:buChar char="•"/>
            </a:pPr>
            <a:r>
              <a:rPr lang="de-DE" sz="1100" dirty="0" smtClean="0"/>
              <a:t>Easy </a:t>
            </a:r>
            <a:r>
              <a:rPr lang="de-DE" sz="1100" dirty="0" err="1" smtClean="0"/>
              <a:t>to</a:t>
            </a:r>
            <a:r>
              <a:rPr lang="de-DE" sz="1100" dirty="0" smtClean="0"/>
              <a:t> </a:t>
            </a:r>
            <a:r>
              <a:rPr lang="de-DE" sz="1100" dirty="0" err="1" smtClean="0"/>
              <a:t>learn</a:t>
            </a:r>
            <a:r>
              <a:rPr lang="de-DE" sz="1100" dirty="0" smtClean="0"/>
              <a:t> </a:t>
            </a:r>
            <a:r>
              <a:rPr lang="de-DE" sz="1100" dirty="0" err="1" smtClean="0"/>
              <a:t>and</a:t>
            </a:r>
            <a:r>
              <a:rPr lang="de-DE" sz="1100" dirty="0" smtClean="0"/>
              <a:t> </a:t>
            </a:r>
            <a:r>
              <a:rPr lang="de-DE" sz="1100" dirty="0" err="1" smtClean="0"/>
              <a:t>use</a:t>
            </a:r>
            <a:endParaRPr lang="de-DE" sz="1100" dirty="0"/>
          </a:p>
          <a:p>
            <a:pPr marL="465750" lvl="2" indent="-285750">
              <a:buFont typeface="Arial" panose="020B0604020202020204" pitchFamily="34" charset="0"/>
              <a:buChar char="•"/>
            </a:pPr>
            <a:r>
              <a:rPr lang="de-DE" sz="1100" dirty="0" smtClean="0"/>
              <a:t>A </a:t>
            </a:r>
            <a:r>
              <a:rPr lang="de-DE" sz="1100" dirty="0" err="1" smtClean="0"/>
              <a:t>bit</a:t>
            </a:r>
            <a:r>
              <a:rPr lang="de-DE" sz="1100" dirty="0" smtClean="0"/>
              <a:t> </a:t>
            </a:r>
            <a:r>
              <a:rPr lang="de-DE" sz="1100" dirty="0" err="1" smtClean="0"/>
              <a:t>hard</a:t>
            </a:r>
            <a:r>
              <a:rPr lang="de-DE" sz="1100" dirty="0" smtClean="0"/>
              <a:t> </a:t>
            </a:r>
            <a:r>
              <a:rPr lang="de-DE" sz="1100" dirty="0" err="1" smtClean="0"/>
              <a:t>to</a:t>
            </a:r>
            <a:r>
              <a:rPr lang="de-DE" sz="1100" dirty="0" smtClean="0"/>
              <a:t> </a:t>
            </a:r>
            <a:r>
              <a:rPr lang="de-DE" sz="1100" dirty="0" err="1" smtClean="0"/>
              <a:t>debug</a:t>
            </a:r>
            <a:endParaRPr lang="de-DE" sz="1100" dirty="0" smtClean="0"/>
          </a:p>
          <a:p>
            <a:pPr marL="465750" lvl="2" indent="-285750">
              <a:buFont typeface="Arial" panose="020B0604020202020204" pitchFamily="34" charset="0"/>
              <a:buChar char="•"/>
            </a:pPr>
            <a:r>
              <a:rPr lang="de-DE" sz="1100" dirty="0" smtClean="0"/>
              <a:t>A </a:t>
            </a:r>
            <a:r>
              <a:rPr lang="de-DE" sz="1100" dirty="0" err="1" smtClean="0"/>
              <a:t>bit</a:t>
            </a:r>
            <a:r>
              <a:rPr lang="de-DE" sz="1100" dirty="0" smtClean="0"/>
              <a:t> </a:t>
            </a:r>
            <a:r>
              <a:rPr lang="de-DE" sz="1100" dirty="0" err="1" smtClean="0"/>
              <a:t>slow</a:t>
            </a:r>
            <a:endParaRPr lang="de-DE" sz="1100" dirty="0" smtClean="0"/>
          </a:p>
          <a:p>
            <a:pPr marL="285750" lvl="1" indent="-285750">
              <a:buFont typeface="Arial" panose="020B0604020202020204" pitchFamily="34" charset="0"/>
              <a:buChar char="•"/>
            </a:pPr>
            <a:r>
              <a:rPr lang="de-DE" sz="1200" b="1" dirty="0" err="1"/>
              <a:t>Torch</a:t>
            </a:r>
            <a:r>
              <a:rPr lang="de-DE" sz="1200" b="1" dirty="0"/>
              <a:t> </a:t>
            </a:r>
            <a:r>
              <a:rPr lang="de-DE" sz="1200" b="1" dirty="0" smtClean="0"/>
              <a:t>– </a:t>
            </a:r>
            <a:r>
              <a:rPr lang="en-US" sz="1100" dirty="0" smtClean="0"/>
              <a:t>Used by Google </a:t>
            </a:r>
            <a:r>
              <a:rPr lang="en-US" sz="1100" dirty="0" err="1" smtClean="0"/>
              <a:t>DeepMind</a:t>
            </a:r>
            <a:r>
              <a:rPr lang="en-US" sz="1100" dirty="0" smtClean="0"/>
              <a:t>, Facebook AI, IBM, …</a:t>
            </a:r>
            <a:endParaRPr lang="en-US" sz="1100" dirty="0"/>
          </a:p>
          <a:p>
            <a:pPr marL="465750" lvl="2" indent="-285750">
              <a:buFont typeface="Arial" panose="020B0604020202020204" pitchFamily="34" charset="0"/>
              <a:buChar char="•"/>
            </a:pPr>
            <a:r>
              <a:rPr lang="de-DE" sz="1100" dirty="0"/>
              <a:t>State </a:t>
            </a:r>
            <a:r>
              <a:rPr lang="de-DE" sz="1100" dirty="0" err="1"/>
              <a:t>of</a:t>
            </a:r>
            <a:r>
              <a:rPr lang="de-DE" sz="1100" dirty="0"/>
              <a:t> </a:t>
            </a:r>
            <a:r>
              <a:rPr lang="de-DE" sz="1100" dirty="0" err="1"/>
              <a:t>the</a:t>
            </a:r>
            <a:r>
              <a:rPr lang="de-DE" sz="1100" dirty="0"/>
              <a:t> </a:t>
            </a:r>
            <a:r>
              <a:rPr lang="de-DE" sz="1100" dirty="0" err="1"/>
              <a:t>art</a:t>
            </a:r>
            <a:r>
              <a:rPr lang="de-DE" sz="1100" dirty="0"/>
              <a:t> </a:t>
            </a:r>
            <a:r>
              <a:rPr lang="de-DE" sz="1100" dirty="0" err="1" smtClean="0"/>
              <a:t>models</a:t>
            </a:r>
            <a:endParaRPr lang="de-DE" sz="1100" dirty="0" smtClean="0"/>
          </a:p>
          <a:p>
            <a:pPr marL="465750" lvl="2" indent="-285750">
              <a:buFont typeface="Arial" panose="020B0604020202020204" pitchFamily="34" charset="0"/>
              <a:buChar char="•"/>
            </a:pPr>
            <a:r>
              <a:rPr lang="de-DE" sz="1100" dirty="0" err="1" smtClean="0"/>
              <a:t>Based</a:t>
            </a:r>
            <a:r>
              <a:rPr lang="de-DE" sz="1100" dirty="0" smtClean="0"/>
              <a:t> on </a:t>
            </a:r>
            <a:r>
              <a:rPr lang="de-DE" sz="1100" dirty="0" err="1" smtClean="0"/>
              <a:t>Lua</a:t>
            </a:r>
            <a:r>
              <a:rPr lang="de-DE" sz="1100" dirty="0" smtClean="0"/>
              <a:t> </a:t>
            </a:r>
            <a:r>
              <a:rPr lang="de-DE" sz="1100" dirty="0" err="1" smtClean="0"/>
              <a:t>programming</a:t>
            </a:r>
            <a:r>
              <a:rPr lang="de-DE" sz="1100" dirty="0" smtClean="0"/>
              <a:t> </a:t>
            </a:r>
            <a:r>
              <a:rPr lang="de-DE" sz="1100" dirty="0" err="1" smtClean="0"/>
              <a:t>language</a:t>
            </a:r>
            <a:endParaRPr lang="de-DE" sz="1100" dirty="0" smtClean="0"/>
          </a:p>
          <a:p>
            <a:pPr marL="465750" lvl="2" indent="-285750">
              <a:buFont typeface="Arial" panose="020B0604020202020204" pitchFamily="34" charset="0"/>
              <a:buChar char="•"/>
            </a:pPr>
            <a:r>
              <a:rPr lang="de-DE" sz="1100" dirty="0" err="1" smtClean="0"/>
              <a:t>Very</a:t>
            </a:r>
            <a:r>
              <a:rPr lang="de-DE" sz="1100" dirty="0" smtClean="0"/>
              <a:t> fast</a:t>
            </a:r>
            <a:endParaRPr lang="de-DE" sz="900" dirty="0"/>
          </a:p>
        </p:txBody>
      </p:sp>
    </p:spTree>
    <p:custDataLst>
      <p:tags r:id="rId1"/>
    </p:custDataLst>
    <p:extLst>
      <p:ext uri="{BB962C8B-B14F-4D97-AF65-F5344CB8AC3E}">
        <p14:creationId xmlns:p14="http://schemas.microsoft.com/office/powerpoint/2010/main" val="12703147"/>
      </p:ext>
    </p:extLst>
  </p:cSld>
  <p:clrMapOvr>
    <a:masterClrMapping/>
  </p:clrMapOvr>
  <mc:AlternateContent xmlns:mc="http://schemas.openxmlformats.org/markup-compatibility/2006">
    <mc:Choice xmlns:p14="http://schemas.microsoft.com/office/powerpoint/2010/main" Requires="p14">
      <p:transition spd="slow" p14:dur="2000" advTm="164091"/>
    </mc:Choice>
    <mc:Fallback>
      <p:transition spd="slow" advTm="16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Theano</a:t>
            </a:r>
            <a:endParaRPr lang="en-US" dirty="0"/>
          </a:p>
        </p:txBody>
      </p:sp>
      <p:sp>
        <p:nvSpPr>
          <p:cNvPr id="3" name="Text Placeholder 2"/>
          <p:cNvSpPr>
            <a:spLocks noGrp="1"/>
          </p:cNvSpPr>
          <p:nvPr>
            <p:ph type="body" sz="quarter" idx="10"/>
          </p:nvPr>
        </p:nvSpPr>
        <p:spPr/>
        <p:txBody>
          <a:bodyPr/>
          <a:lstStyle/>
          <a:p>
            <a:pPr marL="285750" indent="-285750">
              <a:buFont typeface="Arial" panose="020B0604020202020204" pitchFamily="34" charset="0"/>
              <a:buChar char="•"/>
            </a:pPr>
            <a:r>
              <a:rPr lang="de-DE" dirty="0" err="1" smtClean="0"/>
              <a:t>Symbolic</a:t>
            </a:r>
            <a:r>
              <a:rPr lang="de-DE" dirty="0" smtClean="0"/>
              <a:t> </a:t>
            </a:r>
            <a:r>
              <a:rPr lang="de-DE" dirty="0" err="1" smtClean="0"/>
              <a:t>computations</a:t>
            </a:r>
            <a:r>
              <a:rPr lang="de-DE" dirty="0" smtClean="0"/>
              <a:t> </a:t>
            </a:r>
            <a:r>
              <a:rPr lang="de-DE" dirty="0" err="1" smtClean="0"/>
              <a:t>python</a:t>
            </a:r>
            <a:r>
              <a:rPr lang="de-DE" dirty="0" smtClean="0"/>
              <a:t> </a:t>
            </a:r>
            <a:r>
              <a:rPr lang="de-DE" dirty="0" err="1" smtClean="0"/>
              <a:t>framework</a:t>
            </a:r>
            <a:endParaRPr lang="de-DE" dirty="0" smtClean="0"/>
          </a:p>
          <a:p>
            <a:pPr marL="285750" indent="-285750">
              <a:buFont typeface="Arial" panose="020B0604020202020204" pitchFamily="34" charset="0"/>
              <a:buChar char="•"/>
            </a:pPr>
            <a:r>
              <a:rPr lang="de-DE" dirty="0" err="1" smtClean="0"/>
              <a:t>Allows</a:t>
            </a:r>
            <a:r>
              <a:rPr lang="de-DE" dirty="0" smtClean="0"/>
              <a:t> </a:t>
            </a:r>
            <a:r>
              <a:rPr lang="de-DE" dirty="0" err="1" smtClean="0"/>
              <a:t>for</a:t>
            </a:r>
            <a:r>
              <a:rPr lang="de-DE" dirty="0" smtClean="0"/>
              <a:t> GPU/CPU </a:t>
            </a:r>
            <a:r>
              <a:rPr lang="de-DE" dirty="0" err="1" smtClean="0"/>
              <a:t>computation</a:t>
            </a:r>
            <a:endParaRPr lang="de-DE" dirty="0" smtClean="0"/>
          </a:p>
          <a:p>
            <a:pPr marL="285750" indent="-285750">
              <a:buFont typeface="Arial" panose="020B0604020202020204" pitchFamily="34" charset="0"/>
              <a:buChar char="•"/>
            </a:pPr>
            <a:r>
              <a:rPr lang="de-DE" dirty="0" smtClean="0"/>
              <a:t>Easy </a:t>
            </a:r>
            <a:r>
              <a:rPr lang="de-DE" dirty="0" err="1" smtClean="0"/>
              <a:t>to</a:t>
            </a:r>
            <a:r>
              <a:rPr lang="de-DE" dirty="0" smtClean="0"/>
              <a:t> </a:t>
            </a:r>
            <a:r>
              <a:rPr lang="de-DE" dirty="0" err="1" smtClean="0"/>
              <a:t>use</a:t>
            </a:r>
            <a:r>
              <a:rPr lang="de-DE" dirty="0" smtClean="0"/>
              <a:t>, e.g. </a:t>
            </a:r>
            <a:r>
              <a:rPr lang="de-DE" dirty="0" err="1"/>
              <a:t>n</a:t>
            </a:r>
            <a:r>
              <a:rPr lang="de-DE" dirty="0" err="1" smtClean="0"/>
              <a:t>o</a:t>
            </a:r>
            <a:r>
              <a:rPr lang="de-DE" dirty="0" smtClean="0"/>
              <a:t> </a:t>
            </a:r>
            <a:r>
              <a:rPr lang="de-DE" dirty="0" err="1" smtClean="0"/>
              <a:t>need</a:t>
            </a:r>
            <a:r>
              <a:rPr lang="de-DE" dirty="0" smtClean="0"/>
              <a:t> </a:t>
            </a:r>
            <a:r>
              <a:rPr lang="de-DE" dirty="0" err="1" smtClean="0"/>
              <a:t>to</a:t>
            </a:r>
            <a:r>
              <a:rPr lang="de-DE" dirty="0" smtClean="0"/>
              <a:t> </a:t>
            </a:r>
            <a:r>
              <a:rPr lang="de-DE" dirty="0" err="1" smtClean="0"/>
              <a:t>worry</a:t>
            </a:r>
            <a:r>
              <a:rPr lang="de-DE" dirty="0" smtClean="0"/>
              <a:t> </a:t>
            </a:r>
            <a:r>
              <a:rPr lang="de-DE" dirty="0" err="1" smtClean="0"/>
              <a:t>about</a:t>
            </a:r>
            <a:r>
              <a:rPr lang="de-DE" dirty="0" smtClean="0"/>
              <a:t> </a:t>
            </a:r>
            <a:r>
              <a:rPr lang="de-DE" dirty="0" err="1" smtClean="0"/>
              <a:t>pesky</a:t>
            </a:r>
            <a:r>
              <a:rPr lang="de-DE" dirty="0" smtClean="0"/>
              <a:t> </a:t>
            </a:r>
            <a:r>
              <a:rPr lang="de-DE" dirty="0" err="1" smtClean="0"/>
              <a:t>stuff</a:t>
            </a:r>
            <a:r>
              <a:rPr lang="de-DE" dirty="0" smtClean="0"/>
              <a:t> like </a:t>
            </a:r>
            <a:r>
              <a:rPr lang="de-DE" dirty="0" err="1" smtClean="0"/>
              <a:t>gradients</a:t>
            </a:r>
            <a:endParaRPr lang="de-DE" dirty="0" smtClean="0"/>
          </a:p>
          <a:p>
            <a:pPr marL="285750" indent="-285750">
              <a:buFont typeface="Arial" panose="020B0604020202020204" pitchFamily="34" charset="0"/>
              <a:buChar char="•"/>
            </a:pPr>
            <a:endParaRPr lang="de-DE" dirty="0"/>
          </a:p>
          <a:p>
            <a:endParaRPr lang="de-DE" dirty="0" smtClean="0"/>
          </a:p>
        </p:txBody>
      </p:sp>
      <p:sp>
        <p:nvSpPr>
          <p:cNvPr id="6" name="TextBox 5"/>
          <p:cNvSpPr txBox="1"/>
          <p:nvPr/>
        </p:nvSpPr>
        <p:spPr>
          <a:xfrm>
            <a:off x="901521" y="2983338"/>
            <a:ext cx="6516710" cy="3504412"/>
          </a:xfrm>
          <a:prstGeom prst="rect">
            <a:avLst/>
          </a:prstGeom>
          <a:solidFill>
            <a:schemeClr val="bg1">
              <a:lumMod val="85000"/>
            </a:schemeClr>
          </a:solidFill>
        </p:spPr>
        <p:txBody>
          <a:bodyPr wrap="square" lIns="36000" tIns="0" rIns="36000" bIns="0" rtlCol="0">
            <a:spAutoFit/>
          </a:bodyPr>
          <a:lstStyle/>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import </a:t>
            </a:r>
            <a:r>
              <a:rPr lang="en-US" sz="1400" kern="0" dirty="0" err="1">
                <a:ea typeface="Arial Unicode MS" pitchFamily="34" charset="-128"/>
                <a:cs typeface="Arial Unicode MS" pitchFamily="34" charset="-128"/>
              </a:rPr>
              <a:t>theano</a:t>
            </a:r>
            <a:endParaRPr lang="en-US" sz="14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from </a:t>
            </a:r>
            <a:r>
              <a:rPr lang="en-US" sz="1400" kern="0" dirty="0" err="1">
                <a:ea typeface="Arial Unicode MS" pitchFamily="34" charset="-128"/>
                <a:cs typeface="Arial Unicode MS" pitchFamily="34" charset="-128"/>
              </a:rPr>
              <a:t>theano</a:t>
            </a:r>
            <a:r>
              <a:rPr lang="en-US" sz="1400" kern="0" dirty="0">
                <a:ea typeface="Arial Unicode MS" pitchFamily="34" charset="-128"/>
                <a:cs typeface="Arial Unicode MS" pitchFamily="34" charset="-128"/>
              </a:rPr>
              <a:t> import </a:t>
            </a:r>
            <a:r>
              <a:rPr lang="en-US" sz="1400" kern="0" dirty="0" smtClean="0">
                <a:ea typeface="Arial Unicode MS" pitchFamily="34" charset="-128"/>
                <a:cs typeface="Arial Unicode MS" pitchFamily="34" charset="-128"/>
              </a:rPr>
              <a:t>tensor</a:t>
            </a:r>
            <a:endParaRPr lang="en-US" sz="14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declare two symbolic floating-point scalars</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a = </a:t>
            </a:r>
            <a:r>
              <a:rPr lang="en-US" sz="1400" kern="0" dirty="0" err="1">
                <a:ea typeface="Arial Unicode MS" pitchFamily="34" charset="-128"/>
                <a:cs typeface="Arial Unicode MS" pitchFamily="34" charset="-128"/>
              </a:rPr>
              <a:t>tensor.dscalar</a:t>
            </a:r>
            <a:r>
              <a:rPr lang="en-US" sz="1400" kern="0" dirty="0">
                <a:ea typeface="Arial Unicode MS" pitchFamily="34" charset="-128"/>
                <a:cs typeface="Arial Unicode MS" pitchFamily="34" charset="-128"/>
              </a:rPr>
              <a:t>()</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b = </a:t>
            </a:r>
            <a:r>
              <a:rPr lang="en-US" sz="1400" kern="0" dirty="0" err="1">
                <a:ea typeface="Arial Unicode MS" pitchFamily="34" charset="-128"/>
                <a:cs typeface="Arial Unicode MS" pitchFamily="34" charset="-128"/>
              </a:rPr>
              <a:t>tensor.dscalar</a:t>
            </a:r>
            <a:r>
              <a:rPr lang="en-US" sz="1400" kern="0" dirty="0" smtClean="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create a simple expression</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c = a + </a:t>
            </a:r>
            <a:r>
              <a:rPr lang="en-US" sz="1400" kern="0" dirty="0" smtClean="0">
                <a:ea typeface="Arial Unicode MS" pitchFamily="34" charset="-128"/>
                <a:cs typeface="Arial Unicode MS" pitchFamily="34" charset="-128"/>
              </a:rPr>
              <a:t>b</a:t>
            </a:r>
            <a:endParaRPr lang="en-US" sz="14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convert the expression into a callable object that takes (</a:t>
            </a:r>
            <a:r>
              <a:rPr lang="en-US" sz="1400" kern="0" dirty="0" err="1">
                <a:ea typeface="Arial Unicode MS" pitchFamily="34" charset="-128"/>
                <a:cs typeface="Arial Unicode MS" pitchFamily="34" charset="-128"/>
              </a:rPr>
              <a:t>a,b</a:t>
            </a:r>
            <a:r>
              <a:rPr lang="en-US" sz="1400" kern="0" dirty="0">
                <a:ea typeface="Arial Unicode MS" pitchFamily="34" charset="-128"/>
                <a:cs typeface="Arial Unicode MS" pitchFamily="34" charset="-128"/>
              </a:rPr>
              <a:t>)</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values as input and computes a value for c</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f = </a:t>
            </a:r>
            <a:r>
              <a:rPr lang="en-US" sz="1400" kern="0" dirty="0" err="1">
                <a:ea typeface="Arial Unicode MS" pitchFamily="34" charset="-128"/>
                <a:cs typeface="Arial Unicode MS" pitchFamily="34" charset="-128"/>
              </a:rPr>
              <a:t>theano.function</a:t>
            </a:r>
            <a:r>
              <a:rPr lang="en-US" sz="1400" kern="0" dirty="0">
                <a:ea typeface="Arial Unicode MS" pitchFamily="34" charset="-128"/>
                <a:cs typeface="Arial Unicode MS" pitchFamily="34" charset="-128"/>
              </a:rPr>
              <a:t>([</a:t>
            </a:r>
            <a:r>
              <a:rPr lang="en-US" sz="1400" kern="0" dirty="0" err="1">
                <a:ea typeface="Arial Unicode MS" pitchFamily="34" charset="-128"/>
                <a:cs typeface="Arial Unicode MS" pitchFamily="34" charset="-128"/>
              </a:rPr>
              <a:t>a,b</a:t>
            </a:r>
            <a:r>
              <a:rPr lang="en-US" sz="1400" kern="0" dirty="0">
                <a:ea typeface="Arial Unicode MS" pitchFamily="34" charset="-128"/>
                <a:cs typeface="Arial Unicode MS" pitchFamily="34" charset="-128"/>
              </a:rPr>
              <a:t>], c</a:t>
            </a:r>
            <a:r>
              <a:rPr lang="en-US" sz="1400" kern="0" dirty="0" smtClean="0">
                <a:ea typeface="Arial Unicode MS" pitchFamily="34" charset="-128"/>
                <a:cs typeface="Arial Unicode MS" pitchFamily="34" charset="-128"/>
              </a:rPr>
              <a:t>)</a:t>
            </a:r>
            <a:endParaRPr lang="en-US" sz="1400" kern="0" dirty="0">
              <a:ea typeface="Arial Unicode MS" pitchFamily="34" charset="-128"/>
              <a:cs typeface="Arial Unicode MS" pitchFamily="34" charset="-128"/>
            </a:endParaRP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 bind 1.5 to 'a', 2.5 to 'b', and evaluate 'c'</a:t>
            </a:r>
          </a:p>
          <a:p>
            <a:pPr fontAlgn="base">
              <a:spcBef>
                <a:spcPts val="600"/>
              </a:spcBef>
              <a:spcAft>
                <a:spcPct val="0"/>
              </a:spcAft>
              <a:buClr>
                <a:srgbClr val="F0AB00"/>
              </a:buClr>
              <a:buSzPct val="80000"/>
            </a:pPr>
            <a:r>
              <a:rPr lang="en-US" sz="1400" kern="0" dirty="0">
                <a:ea typeface="Arial Unicode MS" pitchFamily="34" charset="-128"/>
                <a:cs typeface="Arial Unicode MS" pitchFamily="34" charset="-128"/>
              </a:rPr>
              <a:t>assert 4.0 == f(1.5, 2.5)</a:t>
            </a:r>
            <a:endParaRPr lang="en-US" sz="14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970202547"/>
      </p:ext>
    </p:extLst>
  </p:cSld>
  <p:clrMapOvr>
    <a:masterClrMapping/>
  </p:clrMapOvr>
  <mc:AlternateContent xmlns:mc="http://schemas.openxmlformats.org/markup-compatibility/2006">
    <mc:Choice xmlns:p14="http://schemas.microsoft.com/office/powerpoint/2010/main" Requires="p14">
      <p:transition spd="slow" p14:dur="2000" advTm="136896"/>
    </mc:Choice>
    <mc:Fallback>
      <p:transition spd="slow" advTm="13689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Basics </a:t>
            </a:r>
            <a:r>
              <a:rPr lang="de-DE" dirty="0" err="1" smtClean="0"/>
              <a:t>of</a:t>
            </a:r>
            <a:r>
              <a:rPr lang="de-DE" dirty="0" smtClean="0"/>
              <a:t> </a:t>
            </a:r>
            <a:r>
              <a:rPr lang="de-DE" dirty="0" err="1" smtClean="0"/>
              <a:t>Neural</a:t>
            </a:r>
            <a:r>
              <a:rPr lang="de-DE" dirty="0" smtClean="0"/>
              <a:t> Networks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8064" y="1749089"/>
            <a:ext cx="5908288" cy="3938143"/>
          </a:xfrm>
          <a:prstGeom prst="rect">
            <a:avLst/>
          </a:prstGeom>
        </p:spPr>
      </p:pic>
    </p:spTree>
    <p:extLst>
      <p:ext uri="{BB962C8B-B14F-4D97-AF65-F5344CB8AC3E}">
        <p14:creationId xmlns:p14="http://schemas.microsoft.com/office/powerpoint/2010/main" val="3491241468"/>
      </p:ext>
    </p:extLst>
  </p:cSld>
  <p:clrMapOvr>
    <a:masterClrMapping/>
  </p:clrMapOvr>
  <mc:AlternateContent xmlns:mc="http://schemas.openxmlformats.org/markup-compatibility/2006">
    <mc:Choice xmlns:p14="http://schemas.microsoft.com/office/powerpoint/2010/main" Requires="p14">
      <p:transition spd="slow" p14:dur="2000" advTm="31663"/>
    </mc:Choice>
    <mc:Fallback>
      <p:transition spd="slow" advTm="31663"/>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IMING" val="|157.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10;\begin{document}&#10;&#10;{\color{white}&#10;\[&#10;h_\theta(x)&#10;\]&#10;}&#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10;\begin{document}&#10;&#10;{\color{white}&#10;\[&#10;h_\theta(x)&#10;\]&#10;}&#10;&#10;&#10;\end{document}"/>
  <p:tag name="IGUANATEXSIZE" val="30"/>
</p:tagLst>
</file>

<file path=ppt/theme/theme1.xml><?xml version="1.0" encoding="utf-8"?>
<a:theme xmlns:a="http://schemas.openxmlformats.org/drawingml/2006/main" name="SAP_2014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2890</TotalTime>
  <Words>1429</Words>
  <Application>Microsoft Office PowerPoint</Application>
  <PresentationFormat>On-screen Show (4:3)</PresentationFormat>
  <Paragraphs>422</Paragraphs>
  <Slides>46</Slides>
  <Notes>13</Notes>
  <HiddenSlides>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60" baseType="lpstr">
      <vt:lpstr>Arial Unicode MS</vt:lpstr>
      <vt:lpstr>MS PGothic</vt:lpstr>
      <vt:lpstr>Arial</vt:lpstr>
      <vt:lpstr>BentonSans Medium</vt:lpstr>
      <vt:lpstr>Calibri</vt:lpstr>
      <vt:lpstr>Cambria Math</vt:lpstr>
      <vt:lpstr>Courier New</vt:lpstr>
      <vt:lpstr>Helvetica</vt:lpstr>
      <vt:lpstr>Symbol</vt:lpstr>
      <vt:lpstr>Times New Roman</vt:lpstr>
      <vt:lpstr>wingdings</vt:lpstr>
      <vt:lpstr>wingdings</vt:lpstr>
      <vt:lpstr>SAP_2014_v1.0</vt:lpstr>
      <vt:lpstr>think-cell Slide</vt:lpstr>
      <vt:lpstr>PowerPoint Presentation</vt:lpstr>
      <vt:lpstr>PowerPoint Presentation</vt:lpstr>
      <vt:lpstr>Deep Learning recent success and future</vt:lpstr>
      <vt:lpstr>What is Deep Learning?</vt:lpstr>
      <vt:lpstr>Key factors why Deep Learning became popular?</vt:lpstr>
      <vt:lpstr>GPU vs CPU Processing Power</vt:lpstr>
      <vt:lpstr>Deep Learning frameworks at a glance</vt:lpstr>
      <vt:lpstr>Theano</vt:lpstr>
      <vt:lpstr>Basics of Neural Networks</vt:lpstr>
      <vt:lpstr>Logistic Regression / Perceptron</vt:lpstr>
      <vt:lpstr>From single Perceptron to MLP</vt:lpstr>
      <vt:lpstr>Handling multi-class? Almost the same thing</vt:lpstr>
      <vt:lpstr>Essence of Deep Learning</vt:lpstr>
      <vt:lpstr>Deep Learning Network</vt:lpstr>
      <vt:lpstr>Example Handwritten Digit Classification</vt:lpstr>
      <vt:lpstr>Training a (Deep) Neural Net</vt:lpstr>
      <vt:lpstr>NN Training - Backpropagation</vt:lpstr>
      <vt:lpstr>NN Training</vt:lpstr>
      <vt:lpstr>NN Training</vt:lpstr>
      <vt:lpstr>NN Training</vt:lpstr>
      <vt:lpstr>NN Training</vt:lpstr>
      <vt:lpstr>NN Training</vt:lpstr>
      <vt:lpstr>NN Training</vt:lpstr>
      <vt:lpstr>NN Training</vt:lpstr>
      <vt:lpstr>NN Training</vt:lpstr>
      <vt:lpstr>NN Training</vt:lpstr>
      <vt:lpstr>Learning the model | Mini-batch Stochastic Gradient Descent (MSGD)</vt:lpstr>
      <vt:lpstr>Summary Training a Neural Net</vt:lpstr>
      <vt:lpstr>Convolutional Neural Networks (CNN)</vt:lpstr>
      <vt:lpstr>Convolutional Neural Network (CNN)</vt:lpstr>
      <vt:lpstr>Convolution – Filters for optimal feature representation</vt:lpstr>
      <vt:lpstr>Convolution</vt:lpstr>
      <vt:lpstr>Convolution</vt:lpstr>
      <vt:lpstr>Convolution</vt:lpstr>
      <vt:lpstr>Example Convolution</vt:lpstr>
      <vt:lpstr>Max-Pooling – Keep informative parts</vt:lpstr>
      <vt:lpstr>CNN Filters</vt:lpstr>
      <vt:lpstr>Hands-on: Handwritten Digit Classification MLP vs CNN</vt:lpstr>
      <vt:lpstr>Recurrent Neural Networks (RNNs)</vt:lpstr>
      <vt:lpstr>Recurrent Neural Network (RNN)</vt:lpstr>
      <vt:lpstr>RNNs continued</vt:lpstr>
      <vt:lpstr>RNN continued</vt:lpstr>
      <vt:lpstr>Hands-on: Word classification</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Klein, Tassilo</cp:lastModifiedBy>
  <cp:revision>138</cp:revision>
  <dcterms:created xsi:type="dcterms:W3CDTF">2013-10-23T10:48:42Z</dcterms:created>
  <dcterms:modified xsi:type="dcterms:W3CDTF">2016-01-14T03:41:48Z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